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3" r:id="rId6"/>
    <p:sldMasterId id="2147483694" r:id="rId7"/>
    <p:sldMasterId id="2147483695"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Kyle Whitlock"/>
  <p:cmAuthor clrIdx="1" id="1" initials="" lastIdx="5" name="Moshe Lenc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6130AE1-7952-45F7-9D29-C509E35901BA}">
  <a:tblStyle styleId="{B6130AE1-7952-45F7-9D29-C509E35901B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3-17T13:42:37.270">
    <p:pos x="314" y="543"/>
    <p:text>+mlencer@aepi.org Can you sprinkle in philanthropy numbers or SGA, IFC, Presidents in other clubs numbers etc etc??? P&amp;T!</p:text>
  </p:cm>
  <p:cm authorId="1" idx="1" dt="2020-03-16T17:33:28.463">
    <p:pos x="314" y="543"/>
    <p:text>YES</p:text>
  </p:cm>
  <p:cm authorId="1" idx="2" dt="2020-03-16T17:33:32.259">
    <p:pos x="314" y="543"/>
    <p:text>I can do that</p:text>
  </p:cm>
  <p:cm authorId="1" idx="3" dt="2020-03-16T17:33:37.694">
    <p:pos x="314" y="543"/>
    <p:text>one sec</p:text>
  </p:cm>
  <p:cm authorId="0" idx="2" dt="2020-03-16T17:34:21.130">
    <p:pos x="314" y="543"/>
    <p:text>take your time</p:text>
  </p:cm>
  <p:cm authorId="1" idx="4" dt="2020-03-17T13:42:37.270">
    <p:pos x="314" y="543"/>
    <p:text>Any other type of data we want?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20-03-17T13:44:15.380">
    <p:pos x="6000" y="0"/>
    <p:text>These should be announced during minor board day in Epsilon phase</p:text>
  </p:cm>
  <p:cm authorId="1" idx="5" dt="2020-03-17T13:44:15.380">
    <p:pos x="6000" y="0"/>
    <p:text>Should we write it 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rRS1JWR4xw&amp;t=1481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rRS1JWR4xw&amp;t=1481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db63ed0df_2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5db63ed0df_2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db63ed0df_2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5db63ed0df_2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db63ed0df_2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5db63ed0df_2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db63ed0df_2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5db63ed0df_2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db63ed0df_2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5db63ed0df_2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8186468904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8186468904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db63ed0df_2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5db63ed0df_2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8186468904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8186468904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db63ed0df_2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5db63ed0df_2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db63ed0df_2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5db63ed0df_2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db63ed0df_2_2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5db63ed0df_2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db63ed0df_2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5db63ed0df_2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5db63ed0df_2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5db63ed0df_2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db63ed0df_2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5db63ed0df_2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6ff4bed58f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6ff4bed58f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6ff4bed58f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6ff4bed58f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6ff4bed58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6ff4bed58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5db63ed0df_2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5db63ed0df_2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5db63ed0df_2_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5db63ed0df_2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5db63ed0df_2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5db63ed0df_2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5db63ed0df_2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5db63ed0df_2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5db63ed0df_2_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5db63ed0df_2_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db63ed0df_2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5db63ed0df_2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6dda997cc5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6dda997cc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5db63ed0df_2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5db63ed0df_2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5db63ed0df_2_2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5db63ed0df_2_2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5db63ed0df_2_2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5db63ed0df_2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5db63ed0df_2_2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5db63ed0df_2_2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5db63ed0df_2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5db63ed0df_2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5db63ed0df_2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5db63ed0df_2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g8186468904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818646890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8186468904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g8186468904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8186468904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8186468904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db63ed0df_2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5db63ed0df_2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5db63ed0df_2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5db63ed0df_2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5db63ed0df_2_3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5db63ed0df_2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817f644eff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817f644ef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817f644eff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817f644ef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rgbClr val="1155CC"/>
                </a:solidFill>
                <a:latin typeface="Georgia"/>
                <a:ea typeface="Georgia"/>
                <a:cs typeface="Georgia"/>
                <a:sym typeface="Georgia"/>
                <a:hlinkClick r:id="rId2"/>
              </a:rPr>
              <a:t>https://www.youtube.com/watch?v=1rRS1JWR4xw&amp;t=1481s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817f644eff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817f644eff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rgbClr val="1155CC"/>
                </a:solidFill>
                <a:latin typeface="Georgia"/>
                <a:ea typeface="Georgia"/>
                <a:cs typeface="Georgia"/>
                <a:sym typeface="Georgia"/>
                <a:hlinkClick r:id="rId2"/>
              </a:rPr>
              <a:t>https://www.youtube.com/watch?v=1rRS1JWR4xw&amp;t=1481s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e4f2eeac7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e4f2eeac7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817f644ef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17f644ef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1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 name="Google Shape;71;p1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18"/>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8"/>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18"/>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2" name="Google Shape;102;p21"/>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2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3887788" y="741363"/>
            <a:ext cx="4629150" cy="36544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0" name="Google Shape;110;p2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0000FF"/>
        </a:solidFill>
      </p:bgPr>
    </p:bg>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F1C232"/>
              </a:buClr>
              <a:buSzPts val="2800"/>
              <a:buFont typeface="Calibri"/>
              <a:buNone/>
              <a:defRPr>
                <a:solidFill>
                  <a:srgbClr val="F1C23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 name="Google Shape;134;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1600"/>
              </a:spcBef>
              <a:spcAft>
                <a:spcPts val="0"/>
              </a:spcAft>
              <a:buClr>
                <a:schemeClr val="dk1"/>
              </a:buClr>
              <a:buSzPts val="1400"/>
              <a:buChar char="○"/>
              <a:defRPr/>
            </a:lvl2pPr>
            <a:lvl3pPr indent="-317500" lvl="2" marL="1371600" algn="l">
              <a:lnSpc>
                <a:spcPct val="90000"/>
              </a:lnSpc>
              <a:spcBef>
                <a:spcPts val="1600"/>
              </a:spcBef>
              <a:spcAft>
                <a:spcPts val="0"/>
              </a:spcAft>
              <a:buClr>
                <a:schemeClr val="dk1"/>
              </a:buClr>
              <a:buSzPts val="1400"/>
              <a:buChar char="■"/>
              <a:defRPr/>
            </a:lvl3pPr>
            <a:lvl4pPr indent="-317500" lvl="3" marL="1828800" algn="l">
              <a:lnSpc>
                <a:spcPct val="90000"/>
              </a:lnSpc>
              <a:spcBef>
                <a:spcPts val="1600"/>
              </a:spcBef>
              <a:spcAft>
                <a:spcPts val="0"/>
              </a:spcAft>
              <a:buClr>
                <a:schemeClr val="dk1"/>
              </a:buClr>
              <a:buSzPts val="1400"/>
              <a:buChar char="●"/>
              <a:defRPr/>
            </a:lvl4pPr>
            <a:lvl5pPr indent="-317500" lvl="4" marL="2286000" algn="l">
              <a:lnSpc>
                <a:spcPct val="90000"/>
              </a:lnSpc>
              <a:spcBef>
                <a:spcPts val="1600"/>
              </a:spcBef>
              <a:spcAft>
                <a:spcPts val="0"/>
              </a:spcAft>
              <a:buClr>
                <a:schemeClr val="dk1"/>
              </a:buClr>
              <a:buSzPts val="1400"/>
              <a:buChar char="○"/>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135" name="Google Shape;13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6" name="Shape 136"/>
        <p:cNvGrpSpPr/>
        <p:nvPr/>
      </p:nvGrpSpPr>
      <p:grpSpPr>
        <a:xfrm>
          <a:off x="0" y="0"/>
          <a:ext cx="0" cy="0"/>
          <a:chOff x="0" y="0"/>
          <a:chExt cx="0" cy="0"/>
        </a:xfrm>
      </p:grpSpPr>
      <p:sp>
        <p:nvSpPr>
          <p:cNvPr id="137" name="Google Shape;137;p27"/>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7"/>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39" name="Google Shape;139;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2" name="Shape 142"/>
        <p:cNvGrpSpPr/>
        <p:nvPr/>
      </p:nvGrpSpPr>
      <p:grpSpPr>
        <a:xfrm>
          <a:off x="0" y="0"/>
          <a:ext cx="0" cy="0"/>
          <a:chOff x="0" y="0"/>
          <a:chExt cx="0" cy="0"/>
        </a:xfrm>
      </p:grpSpPr>
      <p:sp>
        <p:nvSpPr>
          <p:cNvPr id="143" name="Google Shape;143;p2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8" name="Shape 148"/>
        <p:cNvGrpSpPr/>
        <p:nvPr/>
      </p:nvGrpSpPr>
      <p:grpSpPr>
        <a:xfrm>
          <a:off x="0" y="0"/>
          <a:ext cx="0" cy="0"/>
          <a:chOff x="0" y="0"/>
          <a:chExt cx="0" cy="0"/>
        </a:xfrm>
      </p:grpSpPr>
      <p:sp>
        <p:nvSpPr>
          <p:cNvPr id="149" name="Google Shape;149;p29"/>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9"/>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51" name="Google Shape;151;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4" name="Shape 154"/>
        <p:cNvGrpSpPr/>
        <p:nvPr/>
      </p:nvGrpSpPr>
      <p:grpSpPr>
        <a:xfrm>
          <a:off x="0" y="0"/>
          <a:ext cx="0" cy="0"/>
          <a:chOff x="0" y="0"/>
          <a:chExt cx="0" cy="0"/>
        </a:xfrm>
      </p:grpSpPr>
      <p:sp>
        <p:nvSpPr>
          <p:cNvPr id="155" name="Google Shape;155;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0"/>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7" name="Google Shape;157;p30"/>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8" name="Google Shape;158;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61" name="Shape 161"/>
        <p:cNvGrpSpPr/>
        <p:nvPr/>
      </p:nvGrpSpPr>
      <p:grpSpPr>
        <a:xfrm>
          <a:off x="0" y="0"/>
          <a:ext cx="0" cy="0"/>
          <a:chOff x="0" y="0"/>
          <a:chExt cx="0" cy="0"/>
        </a:xfrm>
      </p:grpSpPr>
      <p:sp>
        <p:nvSpPr>
          <p:cNvPr id="162" name="Google Shape;162;p31"/>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31"/>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4" name="Google Shape;164;p31"/>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31"/>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6" name="Google Shape;166;p31"/>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0" name="Shape 170"/>
        <p:cNvGrpSpPr/>
        <p:nvPr/>
      </p:nvGrpSpPr>
      <p:grpSpPr>
        <a:xfrm>
          <a:off x="0" y="0"/>
          <a:ext cx="0" cy="0"/>
          <a:chOff x="0" y="0"/>
          <a:chExt cx="0" cy="0"/>
        </a:xfrm>
      </p:grpSpPr>
      <p:sp>
        <p:nvSpPr>
          <p:cNvPr id="171" name="Google Shape;171;p3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5" name="Shape 175"/>
        <p:cNvGrpSpPr/>
        <p:nvPr/>
      </p:nvGrpSpPr>
      <p:grpSpPr>
        <a:xfrm>
          <a:off x="0" y="0"/>
          <a:ext cx="0" cy="0"/>
          <a:chOff x="0" y="0"/>
          <a:chExt cx="0" cy="0"/>
        </a:xfrm>
      </p:grpSpPr>
      <p:sp>
        <p:nvSpPr>
          <p:cNvPr id="176" name="Google Shape;176;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9" name="Shape 179"/>
        <p:cNvGrpSpPr/>
        <p:nvPr/>
      </p:nvGrpSpPr>
      <p:grpSpPr>
        <a:xfrm>
          <a:off x="0" y="0"/>
          <a:ext cx="0" cy="0"/>
          <a:chOff x="0" y="0"/>
          <a:chExt cx="0" cy="0"/>
        </a:xfrm>
      </p:grpSpPr>
      <p:sp>
        <p:nvSpPr>
          <p:cNvPr id="180" name="Google Shape;180;p34"/>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34"/>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82" name="Google Shape;182;p34"/>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83" name="Google Shape;183;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6" name="Shape 186"/>
        <p:cNvGrpSpPr/>
        <p:nvPr/>
      </p:nvGrpSpPr>
      <p:grpSpPr>
        <a:xfrm>
          <a:off x="0" y="0"/>
          <a:ext cx="0" cy="0"/>
          <a:chOff x="0" y="0"/>
          <a:chExt cx="0" cy="0"/>
        </a:xfrm>
      </p:grpSpPr>
      <p:sp>
        <p:nvSpPr>
          <p:cNvPr id="187" name="Google Shape;187;p35"/>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35"/>
          <p:cNvSpPr/>
          <p:nvPr>
            <p:ph idx="2" type="pic"/>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89" name="Google Shape;189;p35"/>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90" name="Google Shape;190;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93" name="Shape 193"/>
        <p:cNvGrpSpPr/>
        <p:nvPr/>
      </p:nvGrpSpPr>
      <p:grpSpPr>
        <a:xfrm>
          <a:off x="0" y="0"/>
          <a:ext cx="0" cy="0"/>
          <a:chOff x="0" y="0"/>
          <a:chExt cx="0" cy="0"/>
        </a:xfrm>
      </p:grpSpPr>
      <p:sp>
        <p:nvSpPr>
          <p:cNvPr id="194" name="Google Shape;194;p3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36"/>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6" name="Google Shape;196;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9" name="Shape 199"/>
        <p:cNvGrpSpPr/>
        <p:nvPr/>
      </p:nvGrpSpPr>
      <p:grpSpPr>
        <a:xfrm>
          <a:off x="0" y="0"/>
          <a:ext cx="0" cy="0"/>
          <a:chOff x="0" y="0"/>
          <a:chExt cx="0" cy="0"/>
        </a:xfrm>
      </p:grpSpPr>
      <p:sp>
        <p:nvSpPr>
          <p:cNvPr id="200" name="Google Shape;200;p37"/>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7"/>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2" name="Google Shape;202;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09" name="Shape 209"/>
        <p:cNvGrpSpPr/>
        <p:nvPr/>
      </p:nvGrpSpPr>
      <p:grpSpPr>
        <a:xfrm>
          <a:off x="0" y="0"/>
          <a:ext cx="0" cy="0"/>
          <a:chOff x="0" y="0"/>
          <a:chExt cx="0" cy="0"/>
        </a:xfrm>
      </p:grpSpPr>
      <p:sp>
        <p:nvSpPr>
          <p:cNvPr id="210" name="Google Shape;210;p3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1" name="Google Shape;211;p3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2" name="Google Shape;212;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F1C232"/>
        </a:solidFill>
      </p:bgPr>
    </p:bg>
    <p:spTree>
      <p:nvGrpSpPr>
        <p:cNvPr id="213" name="Shape 213"/>
        <p:cNvGrpSpPr/>
        <p:nvPr/>
      </p:nvGrpSpPr>
      <p:grpSpPr>
        <a:xfrm>
          <a:off x="0" y="0"/>
          <a:ext cx="0" cy="0"/>
          <a:chOff x="0" y="0"/>
          <a:chExt cx="0" cy="0"/>
        </a:xfrm>
      </p:grpSpPr>
      <p:sp>
        <p:nvSpPr>
          <p:cNvPr id="214" name="Google Shape;214;p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15" name="Google Shape;215;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6" name="Google Shape;216;p40"/>
          <p:cNvPicPr preferRelativeResize="0"/>
          <p:nvPr/>
        </p:nvPicPr>
        <p:blipFill>
          <a:blip r:embed="rId2">
            <a:alphaModFix/>
          </a:blip>
          <a:stretch>
            <a:fillRect/>
          </a:stretch>
        </p:blipFill>
        <p:spPr>
          <a:xfrm>
            <a:off x="4779600" y="3210775"/>
            <a:ext cx="4241554" cy="1846050"/>
          </a:xfrm>
          <a:prstGeom prst="rect">
            <a:avLst/>
          </a:prstGeom>
          <a:noFill/>
          <a:ln>
            <a:noFill/>
          </a:ln>
        </p:spPr>
      </p:pic>
      <p:pic>
        <p:nvPicPr>
          <p:cNvPr id="217" name="Google Shape;217;p40"/>
          <p:cNvPicPr preferRelativeResize="0"/>
          <p:nvPr/>
        </p:nvPicPr>
        <p:blipFill>
          <a:blip r:embed="rId3">
            <a:alphaModFix/>
          </a:blip>
          <a:stretch>
            <a:fillRect/>
          </a:stretch>
        </p:blipFill>
        <p:spPr>
          <a:xfrm>
            <a:off x="-89125" y="2303250"/>
            <a:ext cx="2840250" cy="28402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0000FF"/>
        </a:solidFill>
      </p:bgPr>
    </p:bg>
    <p:spTree>
      <p:nvGrpSpPr>
        <p:cNvPr id="218" name="Shape 218"/>
        <p:cNvGrpSpPr/>
        <p:nvPr/>
      </p:nvGrpSpPr>
      <p:grpSpPr>
        <a:xfrm>
          <a:off x="0" y="0"/>
          <a:ext cx="0" cy="0"/>
          <a:chOff x="0" y="0"/>
          <a:chExt cx="0" cy="0"/>
        </a:xfrm>
      </p:grpSpPr>
      <p:sp>
        <p:nvSpPr>
          <p:cNvPr id="219" name="Google Shape;21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1C232"/>
              </a:buClr>
              <a:buSzPts val="2800"/>
              <a:buNone/>
              <a:defRPr>
                <a:solidFill>
                  <a:srgbClr val="F1C23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1" name="Google Shape;221;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22" name="Google Shape;222;p41"/>
          <p:cNvPicPr preferRelativeResize="0"/>
          <p:nvPr/>
        </p:nvPicPr>
        <p:blipFill>
          <a:blip r:embed="rId2">
            <a:alphaModFix/>
          </a:blip>
          <a:stretch>
            <a:fillRect/>
          </a:stretch>
        </p:blipFill>
        <p:spPr>
          <a:xfrm>
            <a:off x="8170125" y="4205800"/>
            <a:ext cx="851025" cy="851025"/>
          </a:xfrm>
          <a:prstGeom prst="rect">
            <a:avLst/>
          </a:prstGeom>
          <a:noFill/>
          <a:ln>
            <a:noFill/>
          </a:ln>
        </p:spPr>
      </p:pic>
      <p:pic>
        <p:nvPicPr>
          <p:cNvPr id="223" name="Google Shape;223;p41"/>
          <p:cNvPicPr preferRelativeResize="0"/>
          <p:nvPr/>
        </p:nvPicPr>
        <p:blipFill>
          <a:blip r:embed="rId3">
            <a:alphaModFix/>
          </a:blip>
          <a:stretch>
            <a:fillRect/>
          </a:stretch>
        </p:blipFill>
        <p:spPr>
          <a:xfrm>
            <a:off x="7516469" y="99000"/>
            <a:ext cx="1315832" cy="5727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4" name="Shape 224"/>
        <p:cNvGrpSpPr/>
        <p:nvPr/>
      </p:nvGrpSpPr>
      <p:grpSpPr>
        <a:xfrm>
          <a:off x="0" y="0"/>
          <a:ext cx="0" cy="0"/>
          <a:chOff x="0" y="0"/>
          <a:chExt cx="0" cy="0"/>
        </a:xfrm>
      </p:grpSpPr>
      <p:sp>
        <p:nvSpPr>
          <p:cNvPr id="225" name="Google Shape;22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6" name="Google Shape;226;p4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7" name="Google Shape;227;p4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8" name="Google Shape;228;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9" name="Shape 229"/>
        <p:cNvGrpSpPr/>
        <p:nvPr/>
      </p:nvGrpSpPr>
      <p:grpSpPr>
        <a:xfrm>
          <a:off x="0" y="0"/>
          <a:ext cx="0" cy="0"/>
          <a:chOff x="0" y="0"/>
          <a:chExt cx="0" cy="0"/>
        </a:xfrm>
      </p:grpSpPr>
      <p:sp>
        <p:nvSpPr>
          <p:cNvPr id="230" name="Google Shape;230;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1" name="Google Shape;23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32" name="Shape 232"/>
        <p:cNvGrpSpPr/>
        <p:nvPr/>
      </p:nvGrpSpPr>
      <p:grpSpPr>
        <a:xfrm>
          <a:off x="0" y="0"/>
          <a:ext cx="0" cy="0"/>
          <a:chOff x="0" y="0"/>
          <a:chExt cx="0" cy="0"/>
        </a:xfrm>
      </p:grpSpPr>
      <p:sp>
        <p:nvSpPr>
          <p:cNvPr id="233" name="Google Shape;233;p4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4" name="Google Shape;234;p4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5" name="Google Shape;235;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36" name="Shape 236"/>
        <p:cNvGrpSpPr/>
        <p:nvPr/>
      </p:nvGrpSpPr>
      <p:grpSpPr>
        <a:xfrm>
          <a:off x="0" y="0"/>
          <a:ext cx="0" cy="0"/>
          <a:chOff x="0" y="0"/>
          <a:chExt cx="0" cy="0"/>
        </a:xfrm>
      </p:grpSpPr>
      <p:sp>
        <p:nvSpPr>
          <p:cNvPr id="237" name="Google Shape;237;p4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38" name="Google Shape;238;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39" name="Shape 239"/>
        <p:cNvGrpSpPr/>
        <p:nvPr/>
      </p:nvGrpSpPr>
      <p:grpSpPr>
        <a:xfrm>
          <a:off x="0" y="0"/>
          <a:ext cx="0" cy="0"/>
          <a:chOff x="0" y="0"/>
          <a:chExt cx="0" cy="0"/>
        </a:xfrm>
      </p:grpSpPr>
      <p:sp>
        <p:nvSpPr>
          <p:cNvPr id="240" name="Google Shape;240;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42" name="Google Shape;242;p4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3" name="Google Shape;243;p4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4" name="Google Shape;24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45" name="Shape 245"/>
        <p:cNvGrpSpPr/>
        <p:nvPr/>
      </p:nvGrpSpPr>
      <p:grpSpPr>
        <a:xfrm>
          <a:off x="0" y="0"/>
          <a:ext cx="0" cy="0"/>
          <a:chOff x="0" y="0"/>
          <a:chExt cx="0" cy="0"/>
        </a:xfrm>
      </p:grpSpPr>
      <p:sp>
        <p:nvSpPr>
          <p:cNvPr id="246" name="Google Shape;246;p4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247" name="Google Shape;247;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48" name="Shape 248"/>
        <p:cNvGrpSpPr/>
        <p:nvPr/>
      </p:nvGrpSpPr>
      <p:grpSpPr>
        <a:xfrm>
          <a:off x="0" y="0"/>
          <a:ext cx="0" cy="0"/>
          <a:chOff x="0" y="0"/>
          <a:chExt cx="0" cy="0"/>
        </a:xfrm>
      </p:grpSpPr>
      <p:sp>
        <p:nvSpPr>
          <p:cNvPr id="249" name="Google Shape;249;p4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0" name="Google Shape;250;p4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51" name="Google Shape;251;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52" name="Shape 252"/>
        <p:cNvGrpSpPr/>
        <p:nvPr/>
      </p:nvGrpSpPr>
      <p:grpSpPr>
        <a:xfrm>
          <a:off x="0" y="0"/>
          <a:ext cx="0" cy="0"/>
          <a:chOff x="0" y="0"/>
          <a:chExt cx="0" cy="0"/>
        </a:xfrm>
      </p:grpSpPr>
      <p:sp>
        <p:nvSpPr>
          <p:cNvPr id="253" name="Google Shape;253;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image" Target="../media/image14.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2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31" name="Google Shape;131;p25"/>
          <p:cNvPicPr preferRelativeResize="0"/>
          <p:nvPr/>
        </p:nvPicPr>
        <p:blipFill rotWithShape="1">
          <a:blip r:embed="rId1">
            <a:alphaModFix/>
          </a:blip>
          <a:srcRect b="0" l="0" r="0" t="0"/>
          <a:stretch/>
        </p:blipFill>
        <p:spPr>
          <a:xfrm>
            <a:off x="7642301" y="53975"/>
            <a:ext cx="1353015" cy="7516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05" name="Shape 205"/>
        <p:cNvGrpSpPr/>
        <p:nvPr/>
      </p:nvGrpSpPr>
      <p:grpSpPr>
        <a:xfrm>
          <a:off x="0" y="0"/>
          <a:ext cx="0" cy="0"/>
          <a:chOff x="0" y="0"/>
          <a:chExt cx="0" cy="0"/>
        </a:xfrm>
      </p:grpSpPr>
      <p:sp>
        <p:nvSpPr>
          <p:cNvPr id="206" name="Google Shape;20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07" name="Google Shape;207;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208" name="Google Shape;20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8.jpg"/><Relationship Id="rId5"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20.jpg"/><Relationship Id="rId4" Type="http://schemas.openxmlformats.org/officeDocument/2006/relationships/image" Target="../media/image18.jpg"/><Relationship Id="rId5"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hyperlink" Target="http://www.aepi.org/health-and-safet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comments" Target="../comments/commen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hyperlink" Target="http://www.youtube.com/watch?v=1rRS1JWR4xw"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57" name="Shape 257"/>
        <p:cNvGrpSpPr/>
        <p:nvPr/>
      </p:nvGrpSpPr>
      <p:grpSpPr>
        <a:xfrm>
          <a:off x="0" y="0"/>
          <a:ext cx="0" cy="0"/>
          <a:chOff x="0" y="0"/>
          <a:chExt cx="0" cy="0"/>
        </a:xfrm>
      </p:grpSpPr>
      <p:pic>
        <p:nvPicPr>
          <p:cNvPr id="258" name="Google Shape;258;p50"/>
          <p:cNvPicPr preferRelativeResize="0"/>
          <p:nvPr/>
        </p:nvPicPr>
        <p:blipFill rotWithShape="1">
          <a:blip r:embed="rId3">
            <a:alphaModFix/>
          </a:blip>
          <a:srcRect b="0" l="0" r="0" t="0"/>
          <a:stretch/>
        </p:blipFill>
        <p:spPr>
          <a:xfrm>
            <a:off x="2281313" y="2293493"/>
            <a:ext cx="4581371" cy="2545207"/>
          </a:xfrm>
          <a:prstGeom prst="rect">
            <a:avLst/>
          </a:prstGeom>
          <a:noFill/>
          <a:ln>
            <a:noFill/>
          </a:ln>
        </p:spPr>
      </p:pic>
      <p:sp>
        <p:nvSpPr>
          <p:cNvPr id="259" name="Google Shape;259;p50"/>
          <p:cNvSpPr txBox="1"/>
          <p:nvPr>
            <p:ph type="ctrTitle"/>
          </p:nvPr>
        </p:nvSpPr>
        <p:spPr>
          <a:xfrm>
            <a:off x="1143000" y="536972"/>
            <a:ext cx="6858000" cy="1790700"/>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rgbClr val="0B1238"/>
              </a:buClr>
              <a:buSzPts val="4400"/>
              <a:buFont typeface="Calibri"/>
              <a:buNone/>
            </a:pPr>
            <a:r>
              <a:rPr b="1" lang="en" sz="4400">
                <a:solidFill>
                  <a:srgbClr val="0B1238"/>
                </a:solidFill>
              </a:rPr>
              <a:t>New Member Education Overview</a:t>
            </a:r>
            <a:endParaRPr b="1" sz="4400">
              <a:solidFill>
                <a:srgbClr val="0B123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15" name="Shape 315"/>
        <p:cNvGrpSpPr/>
        <p:nvPr/>
      </p:nvGrpSpPr>
      <p:grpSpPr>
        <a:xfrm>
          <a:off x="0" y="0"/>
          <a:ext cx="0" cy="0"/>
          <a:chOff x="0" y="0"/>
          <a:chExt cx="0" cy="0"/>
        </a:xfrm>
      </p:grpSpPr>
      <p:sp>
        <p:nvSpPr>
          <p:cNvPr id="316" name="Google Shape;316;p59"/>
          <p:cNvSpPr txBox="1"/>
          <p:nvPr>
            <p:ph type="title"/>
          </p:nvPr>
        </p:nvSpPr>
        <p:spPr>
          <a:xfrm>
            <a:off x="311700" y="140225"/>
            <a:ext cx="6893772"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New Member</a:t>
            </a:r>
            <a:r>
              <a:rPr lang="en">
                <a:solidFill>
                  <a:srgbClr val="0B1238"/>
                </a:solidFill>
              </a:rPr>
              <a:t> Pin - The Values of AEPi</a:t>
            </a:r>
            <a:endParaRPr>
              <a:solidFill>
                <a:srgbClr val="0B1238"/>
              </a:solidFill>
            </a:endParaRPr>
          </a:p>
        </p:txBody>
      </p:sp>
      <p:sp>
        <p:nvSpPr>
          <p:cNvPr id="317" name="Google Shape;317;p59"/>
          <p:cNvSpPr txBox="1"/>
          <p:nvPr>
            <p:ph idx="1" type="body"/>
          </p:nvPr>
        </p:nvSpPr>
        <p:spPr>
          <a:xfrm>
            <a:off x="311700" y="1152475"/>
            <a:ext cx="54057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b="1" lang="en">
                <a:solidFill>
                  <a:srgbClr val="0B1238"/>
                </a:solidFill>
              </a:rPr>
              <a:t>Five Values</a:t>
            </a:r>
            <a:r>
              <a:rPr b="1" lang="en">
                <a:solidFill>
                  <a:srgbClr val="0B1238"/>
                </a:solidFill>
              </a:rPr>
              <a:t> of the new member pin represented by four sides and the blue center:</a:t>
            </a:r>
            <a:endParaRPr b="1">
              <a:solidFill>
                <a:srgbClr val="0B1238"/>
              </a:solidFill>
            </a:endParaRPr>
          </a:p>
          <a:p>
            <a:pPr indent="-342900" lvl="0" marL="457200" rtl="0" algn="l">
              <a:lnSpc>
                <a:spcPct val="90000"/>
              </a:lnSpc>
              <a:spcBef>
                <a:spcPts val="1600"/>
              </a:spcBef>
              <a:spcAft>
                <a:spcPts val="0"/>
              </a:spcAft>
              <a:buClr>
                <a:srgbClr val="F1C232"/>
              </a:buClr>
              <a:buSzPts val="1800"/>
              <a:buFont typeface="Arial"/>
              <a:buChar char="•"/>
            </a:pPr>
            <a:r>
              <a:rPr b="1" lang="en">
                <a:solidFill>
                  <a:srgbClr val="0B1238"/>
                </a:solidFill>
              </a:rPr>
              <a:t>Perseverance</a:t>
            </a:r>
            <a:endParaRPr b="1">
              <a:solidFill>
                <a:srgbClr val="0B1238"/>
              </a:solidFill>
            </a:endParaRPr>
          </a:p>
          <a:p>
            <a:pPr indent="-342900" lvl="0" marL="457200" rtl="0" algn="l">
              <a:lnSpc>
                <a:spcPct val="90000"/>
              </a:lnSpc>
              <a:spcBef>
                <a:spcPts val="0"/>
              </a:spcBef>
              <a:spcAft>
                <a:spcPts val="0"/>
              </a:spcAft>
              <a:buClr>
                <a:srgbClr val="F1C232"/>
              </a:buClr>
              <a:buSzPts val="1800"/>
              <a:buFont typeface="Arial"/>
              <a:buChar char="•"/>
            </a:pPr>
            <a:r>
              <a:rPr b="1" lang="en">
                <a:solidFill>
                  <a:srgbClr val="0B1238"/>
                </a:solidFill>
              </a:rPr>
              <a:t>Humility</a:t>
            </a:r>
            <a:endParaRPr b="1">
              <a:solidFill>
                <a:srgbClr val="0B1238"/>
              </a:solidFill>
            </a:endParaRPr>
          </a:p>
          <a:p>
            <a:pPr indent="-342900" lvl="0" marL="457200" rtl="0" algn="l">
              <a:lnSpc>
                <a:spcPct val="90000"/>
              </a:lnSpc>
              <a:spcBef>
                <a:spcPts val="0"/>
              </a:spcBef>
              <a:spcAft>
                <a:spcPts val="0"/>
              </a:spcAft>
              <a:buClr>
                <a:srgbClr val="F1C232"/>
              </a:buClr>
              <a:buSzPts val="1800"/>
              <a:buFont typeface="Arial"/>
              <a:buChar char="•"/>
            </a:pPr>
            <a:r>
              <a:rPr b="1" lang="en">
                <a:solidFill>
                  <a:srgbClr val="0B1238"/>
                </a:solidFill>
              </a:rPr>
              <a:t>Mutual Helpfulness</a:t>
            </a:r>
            <a:endParaRPr b="1">
              <a:solidFill>
                <a:srgbClr val="0B1238"/>
              </a:solidFill>
            </a:endParaRPr>
          </a:p>
          <a:p>
            <a:pPr indent="-342900" lvl="0" marL="457200" rtl="0" algn="l">
              <a:lnSpc>
                <a:spcPct val="90000"/>
              </a:lnSpc>
              <a:spcBef>
                <a:spcPts val="0"/>
              </a:spcBef>
              <a:spcAft>
                <a:spcPts val="0"/>
              </a:spcAft>
              <a:buClr>
                <a:srgbClr val="F1C232"/>
              </a:buClr>
              <a:buSzPts val="1800"/>
              <a:buFont typeface="Arial"/>
              <a:buChar char="•"/>
            </a:pPr>
            <a:r>
              <a:rPr b="1" lang="en">
                <a:solidFill>
                  <a:srgbClr val="0B1238"/>
                </a:solidFill>
              </a:rPr>
              <a:t>Faith</a:t>
            </a:r>
            <a:endParaRPr b="1">
              <a:solidFill>
                <a:srgbClr val="0B1238"/>
              </a:solidFill>
            </a:endParaRPr>
          </a:p>
          <a:p>
            <a:pPr indent="0" lvl="0" marL="0" rtl="0" algn="l">
              <a:lnSpc>
                <a:spcPct val="90000"/>
              </a:lnSpc>
              <a:spcBef>
                <a:spcPts val="1600"/>
              </a:spcBef>
              <a:spcAft>
                <a:spcPts val="0"/>
              </a:spcAft>
              <a:buClr>
                <a:srgbClr val="0B1238"/>
              </a:buClr>
              <a:buSzPts val="1800"/>
              <a:buNone/>
            </a:pPr>
            <a:r>
              <a:rPr b="1" lang="en">
                <a:solidFill>
                  <a:srgbClr val="0B1238"/>
                </a:solidFill>
              </a:rPr>
              <a:t>Center represents Honesty</a:t>
            </a:r>
            <a:endParaRPr b="1">
              <a:solidFill>
                <a:srgbClr val="0B1238"/>
              </a:solidFill>
            </a:endParaRPr>
          </a:p>
          <a:p>
            <a:pPr indent="0" lvl="0" marL="0" rtl="0" algn="l">
              <a:lnSpc>
                <a:spcPct val="90000"/>
              </a:lnSpc>
              <a:spcBef>
                <a:spcPts val="1600"/>
              </a:spcBef>
              <a:spcAft>
                <a:spcPts val="1600"/>
              </a:spcAft>
              <a:buClr>
                <a:srgbClr val="0B1238"/>
              </a:buClr>
              <a:buSzPts val="1800"/>
              <a:buNone/>
            </a:pPr>
            <a:r>
              <a:rPr b="1" lang="en">
                <a:solidFill>
                  <a:srgbClr val="0B1238"/>
                </a:solidFill>
              </a:rPr>
              <a:t>Sides are curved to show that the roads in life are not always straight</a:t>
            </a:r>
            <a:endParaRPr b="1">
              <a:solidFill>
                <a:srgbClr val="0B1238"/>
              </a:solidFill>
            </a:endParaRPr>
          </a:p>
        </p:txBody>
      </p:sp>
      <p:pic>
        <p:nvPicPr>
          <p:cNvPr id="318" name="Google Shape;318;p59"/>
          <p:cNvPicPr preferRelativeResize="0"/>
          <p:nvPr/>
        </p:nvPicPr>
        <p:blipFill>
          <a:blip r:embed="rId3">
            <a:alphaModFix/>
          </a:blip>
          <a:stretch>
            <a:fillRect/>
          </a:stretch>
        </p:blipFill>
        <p:spPr>
          <a:xfrm>
            <a:off x="6536600" y="1610900"/>
            <a:ext cx="2057400" cy="2066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22" name="Shape 322"/>
        <p:cNvGrpSpPr/>
        <p:nvPr/>
      </p:nvGrpSpPr>
      <p:grpSpPr>
        <a:xfrm>
          <a:off x="0" y="0"/>
          <a:ext cx="0" cy="0"/>
          <a:chOff x="0" y="0"/>
          <a:chExt cx="0" cy="0"/>
        </a:xfrm>
      </p:grpSpPr>
      <p:sp>
        <p:nvSpPr>
          <p:cNvPr id="323" name="Google Shape;323;p60"/>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New Member</a:t>
            </a:r>
            <a:r>
              <a:rPr lang="en">
                <a:solidFill>
                  <a:srgbClr val="0B1238"/>
                </a:solidFill>
              </a:rPr>
              <a:t> Pin (cont.)</a:t>
            </a:r>
            <a:endParaRPr>
              <a:solidFill>
                <a:srgbClr val="0B1238"/>
              </a:solidFill>
            </a:endParaRPr>
          </a:p>
        </p:txBody>
      </p:sp>
      <p:sp>
        <p:nvSpPr>
          <p:cNvPr id="324" name="Google Shape;324;p60"/>
          <p:cNvSpPr txBox="1"/>
          <p:nvPr>
            <p:ph idx="1" type="body"/>
          </p:nvPr>
        </p:nvSpPr>
        <p:spPr>
          <a:xfrm>
            <a:off x="311700" y="9238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b="1" lang="en" u="sng">
                <a:solidFill>
                  <a:srgbClr val="0B1238"/>
                </a:solidFill>
              </a:rPr>
              <a:t>Side 1: Perseverance</a:t>
            </a:r>
            <a:endParaRPr b="1" u="sng">
              <a:solidFill>
                <a:srgbClr val="0B1238"/>
              </a:solidFill>
            </a:endParaRPr>
          </a:p>
          <a:p>
            <a:pPr indent="0" lvl="0" marL="0" marR="262128" rtl="0" algn="l">
              <a:lnSpc>
                <a:spcPct val="90000"/>
              </a:lnSpc>
              <a:spcBef>
                <a:spcPts val="1600"/>
              </a:spcBef>
              <a:spcAft>
                <a:spcPts val="0"/>
              </a:spcAft>
              <a:buClr>
                <a:srgbClr val="0B1238"/>
              </a:buClr>
              <a:buSzPts val="1800"/>
              <a:buNone/>
            </a:pPr>
            <a:r>
              <a:rPr lang="en" sz="1800">
                <a:solidFill>
                  <a:srgbClr val="0B1238"/>
                </a:solidFill>
              </a:rPr>
              <a:t>Perseverance is a cornerstone of the Jewish culture. In our history, we have been knocked down many times. It is the Jewish tradition of to never give up. When a challenge is presented, we get innovative and we find new solutions to old problems. </a:t>
            </a:r>
            <a:endParaRPr>
              <a:solidFill>
                <a:srgbClr val="0B1238"/>
              </a:solidFill>
            </a:endParaRPr>
          </a:p>
          <a:p>
            <a:pPr indent="0" lvl="0" marL="0" marR="262128" rtl="0" algn="l">
              <a:lnSpc>
                <a:spcPct val="90000"/>
              </a:lnSpc>
              <a:spcBef>
                <a:spcPts val="1000"/>
              </a:spcBef>
              <a:spcAft>
                <a:spcPts val="0"/>
              </a:spcAft>
              <a:buClr>
                <a:srgbClr val="0B1238"/>
              </a:buClr>
              <a:buSzPts val="1800"/>
              <a:buNone/>
            </a:pPr>
            <a:r>
              <a:rPr b="1" lang="en" u="sng">
                <a:solidFill>
                  <a:srgbClr val="0B1238"/>
                </a:solidFill>
              </a:rPr>
              <a:t>Side 2: Humility</a:t>
            </a:r>
            <a:endParaRPr b="1" u="sng">
              <a:solidFill>
                <a:srgbClr val="0B1238"/>
              </a:solidFill>
            </a:endParaRPr>
          </a:p>
          <a:p>
            <a:pPr indent="0" lvl="0" marL="0" marR="262128" rtl="0" algn="l">
              <a:lnSpc>
                <a:spcPct val="90000"/>
              </a:lnSpc>
              <a:spcBef>
                <a:spcPts val="1000"/>
              </a:spcBef>
              <a:spcAft>
                <a:spcPts val="0"/>
              </a:spcAft>
              <a:buClr>
                <a:srgbClr val="0B1238"/>
              </a:buClr>
              <a:buSzPts val="1800"/>
              <a:buNone/>
            </a:pPr>
            <a:r>
              <a:rPr lang="en" sz="1800">
                <a:solidFill>
                  <a:srgbClr val="0B1238"/>
                </a:solidFill>
              </a:rPr>
              <a:t>Humility is the understanding that as humans, we make mistakes and take wrong positions. As a Brother of AEPi, one must own their humility and understand when they are wrong and work to right that wrong.</a:t>
            </a:r>
            <a:endParaRPr sz="1800">
              <a:solidFill>
                <a:srgbClr val="0B1238"/>
              </a:solidFill>
            </a:endParaRPr>
          </a:p>
          <a:p>
            <a:pPr indent="0" lvl="0" marL="0" rtl="0" algn="l">
              <a:lnSpc>
                <a:spcPct val="90000"/>
              </a:lnSpc>
              <a:spcBef>
                <a:spcPts val="0"/>
              </a:spcBef>
              <a:spcAft>
                <a:spcPts val="1600"/>
              </a:spcAft>
              <a:buClr>
                <a:schemeClr val="dk1"/>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28" name="Shape 328"/>
        <p:cNvGrpSpPr/>
        <p:nvPr/>
      </p:nvGrpSpPr>
      <p:grpSpPr>
        <a:xfrm>
          <a:off x="0" y="0"/>
          <a:ext cx="0" cy="0"/>
          <a:chOff x="0" y="0"/>
          <a:chExt cx="0" cy="0"/>
        </a:xfrm>
      </p:grpSpPr>
      <p:sp>
        <p:nvSpPr>
          <p:cNvPr id="329" name="Google Shape;329;p61"/>
          <p:cNvSpPr txBox="1"/>
          <p:nvPr>
            <p:ph type="title"/>
          </p:nvPr>
        </p:nvSpPr>
        <p:spPr>
          <a:xfrm>
            <a:off x="1593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New Member</a:t>
            </a:r>
            <a:r>
              <a:rPr lang="en">
                <a:solidFill>
                  <a:srgbClr val="0B1238"/>
                </a:solidFill>
              </a:rPr>
              <a:t> Pin (cont.)</a:t>
            </a:r>
            <a:endParaRPr>
              <a:solidFill>
                <a:srgbClr val="0B1238"/>
              </a:solidFill>
            </a:endParaRPr>
          </a:p>
          <a:p>
            <a:pPr indent="0" lvl="0" marL="0" rtl="0" algn="l">
              <a:lnSpc>
                <a:spcPct val="90000"/>
              </a:lnSpc>
              <a:spcBef>
                <a:spcPts val="0"/>
              </a:spcBef>
              <a:spcAft>
                <a:spcPts val="0"/>
              </a:spcAft>
              <a:buSzPts val="2800"/>
              <a:buFont typeface="Calibri"/>
              <a:buNone/>
            </a:pPr>
            <a:r>
              <a:t/>
            </a:r>
            <a:endParaRPr/>
          </a:p>
        </p:txBody>
      </p:sp>
      <p:sp>
        <p:nvSpPr>
          <p:cNvPr id="330" name="Google Shape;330;p61"/>
          <p:cNvSpPr txBox="1"/>
          <p:nvPr>
            <p:ph idx="1" type="body"/>
          </p:nvPr>
        </p:nvSpPr>
        <p:spPr>
          <a:xfrm>
            <a:off x="159300" y="847675"/>
            <a:ext cx="8520600" cy="3804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b="1" lang="en" sz="1800" u="sng">
                <a:solidFill>
                  <a:srgbClr val="0B1238"/>
                </a:solidFill>
              </a:rPr>
              <a:t>Side 3: Mutual Helpfulness</a:t>
            </a:r>
            <a:endParaRPr b="1" sz="1800" u="sng">
              <a:solidFill>
                <a:srgbClr val="0B1238"/>
              </a:solidFill>
            </a:endParaRPr>
          </a:p>
          <a:p>
            <a:pPr indent="0" lvl="0" marL="0" marR="0" rtl="0" algn="l">
              <a:lnSpc>
                <a:spcPct val="100000"/>
              </a:lnSpc>
              <a:spcBef>
                <a:spcPts val="1600"/>
              </a:spcBef>
              <a:spcAft>
                <a:spcPts val="0"/>
              </a:spcAft>
              <a:buClr>
                <a:srgbClr val="0B1238"/>
              </a:buClr>
              <a:buSzPts val="1800"/>
              <a:buNone/>
            </a:pPr>
            <a:r>
              <a:rPr lang="en" sz="1800">
                <a:solidFill>
                  <a:srgbClr val="0B1238"/>
                </a:solidFill>
              </a:rPr>
              <a:t>The founders were close and were concerned about each other’s welfare; they overlooked each other’s shortcomings, and tried to assist each other’s development. They did things together and enjoyed doing them together. </a:t>
            </a:r>
            <a:endParaRPr b="1" sz="1200">
              <a:latin typeface="Times New Roman"/>
              <a:ea typeface="Times New Roman"/>
              <a:cs typeface="Times New Roman"/>
              <a:sym typeface="Times New Roman"/>
            </a:endParaRPr>
          </a:p>
          <a:p>
            <a:pPr indent="0" lvl="0" marL="0" marR="0" rtl="0" algn="l">
              <a:lnSpc>
                <a:spcPct val="115000"/>
              </a:lnSpc>
              <a:spcBef>
                <a:spcPts val="1600"/>
              </a:spcBef>
              <a:spcAft>
                <a:spcPts val="0"/>
              </a:spcAft>
              <a:buClr>
                <a:srgbClr val="0B1238"/>
              </a:buClr>
              <a:buSzPts val="1800"/>
              <a:buNone/>
            </a:pPr>
            <a:r>
              <a:t/>
            </a:r>
            <a:endParaRPr b="1" sz="12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None/>
            </a:pPr>
            <a:r>
              <a:rPr b="1" lang="en" sz="1800" u="sng">
                <a:solidFill>
                  <a:srgbClr val="0B1238"/>
                </a:solidFill>
              </a:rPr>
              <a:t>Side 4: Faith </a:t>
            </a:r>
            <a:endParaRPr b="1" sz="1800" u="sng">
              <a:solidFill>
                <a:srgbClr val="0B1238"/>
              </a:solidFill>
            </a:endParaRPr>
          </a:p>
          <a:p>
            <a:pPr indent="0" lvl="0" marL="0" rtl="0" algn="l">
              <a:lnSpc>
                <a:spcPct val="90000"/>
              </a:lnSpc>
              <a:spcBef>
                <a:spcPts val="1600"/>
              </a:spcBef>
              <a:spcAft>
                <a:spcPts val="1600"/>
              </a:spcAft>
              <a:buClr>
                <a:srgbClr val="0B1238"/>
              </a:buClr>
              <a:buSzPts val="1800"/>
              <a:buNone/>
            </a:pPr>
            <a:r>
              <a:rPr lang="en" sz="1800">
                <a:solidFill>
                  <a:srgbClr val="0B1238"/>
                </a:solidFill>
              </a:rPr>
              <a:t>The founders had faith in G-d, in their country, in their university and in themselves. They believed with all their hearts that they had a G-d given opportunity to create an ethical fraternity. They had faith in their ability to accomplish these goals</a:t>
            </a:r>
            <a:r>
              <a:rPr lang="en" sz="1800">
                <a:solidFill>
                  <a:srgbClr val="0B1238"/>
                </a:solidFill>
              </a:rPr>
              <a:t>. With faith as a guidepost of their fraternal striving, they succeeded.</a:t>
            </a:r>
            <a:endParaRPr sz="1800">
              <a:solidFill>
                <a:srgbClr val="0B123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34" name="Shape 334"/>
        <p:cNvGrpSpPr/>
        <p:nvPr/>
      </p:nvGrpSpPr>
      <p:grpSpPr>
        <a:xfrm>
          <a:off x="0" y="0"/>
          <a:ext cx="0" cy="0"/>
          <a:chOff x="0" y="0"/>
          <a:chExt cx="0" cy="0"/>
        </a:xfrm>
      </p:grpSpPr>
      <p:sp>
        <p:nvSpPr>
          <p:cNvPr id="335" name="Google Shape;335;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New Member</a:t>
            </a:r>
            <a:r>
              <a:rPr lang="en">
                <a:solidFill>
                  <a:srgbClr val="0B1238"/>
                </a:solidFill>
              </a:rPr>
              <a:t> Pin (cont.)</a:t>
            </a:r>
            <a:endParaRPr>
              <a:solidFill>
                <a:srgbClr val="0B1238"/>
              </a:solidFill>
            </a:endParaRPr>
          </a:p>
        </p:txBody>
      </p:sp>
      <p:sp>
        <p:nvSpPr>
          <p:cNvPr id="336" name="Google Shape;336;p62"/>
          <p:cNvSpPr txBox="1"/>
          <p:nvPr>
            <p:ph idx="1" type="body"/>
          </p:nvPr>
        </p:nvSpPr>
        <p:spPr>
          <a:xfrm>
            <a:off x="311700" y="11152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b="1" lang="en" u="sng">
                <a:solidFill>
                  <a:srgbClr val="0B1238"/>
                </a:solidFill>
              </a:rPr>
              <a:t>Center of the Pin: Blue for Honesty</a:t>
            </a:r>
            <a:endParaRPr b="1" u="sng">
              <a:solidFill>
                <a:srgbClr val="0B1238"/>
              </a:solidFill>
            </a:endParaRPr>
          </a:p>
          <a:p>
            <a:pPr indent="0" lvl="0" marL="0" rtl="0" algn="l">
              <a:lnSpc>
                <a:spcPct val="90000"/>
              </a:lnSpc>
              <a:spcBef>
                <a:spcPts val="1600"/>
              </a:spcBef>
              <a:spcAft>
                <a:spcPts val="0"/>
              </a:spcAft>
              <a:buClr>
                <a:srgbClr val="0B1238"/>
              </a:buClr>
              <a:buSzPts val="1800"/>
              <a:buNone/>
            </a:pPr>
            <a:r>
              <a:rPr lang="en">
                <a:solidFill>
                  <a:srgbClr val="0B1238"/>
                </a:solidFill>
              </a:rPr>
              <a:t>The founders were honest with themselves. They recognized their limitations. They also recognized that there was no limitation on hard work and ambition, if it was made by honest effort. Honesty with each other became a keystone of the fraternity from the beginning.</a:t>
            </a:r>
            <a:endParaRPr>
              <a:solidFill>
                <a:srgbClr val="0B1238"/>
              </a:solidFill>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90000"/>
              </a:lnSpc>
              <a:spcBef>
                <a:spcPts val="1600"/>
              </a:spcBef>
              <a:spcAft>
                <a:spcPts val="1600"/>
              </a:spcAft>
              <a:buClr>
                <a:srgbClr val="0B1238"/>
              </a:buClr>
              <a:buSzPts val="1800"/>
              <a:buNone/>
            </a:pPr>
            <a:r>
              <a:t/>
            </a:r>
            <a:endParaRPr>
              <a:solidFill>
                <a:srgbClr val="0B123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40" name="Shape 340"/>
        <p:cNvGrpSpPr/>
        <p:nvPr/>
      </p:nvGrpSpPr>
      <p:grpSpPr>
        <a:xfrm>
          <a:off x="0" y="0"/>
          <a:ext cx="0" cy="0"/>
          <a:chOff x="0" y="0"/>
          <a:chExt cx="0" cy="0"/>
        </a:xfrm>
      </p:grpSpPr>
      <p:sp>
        <p:nvSpPr>
          <p:cNvPr id="341" name="Google Shape;341;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Good and Welfare</a:t>
            </a:r>
            <a:endParaRPr>
              <a:solidFill>
                <a:srgbClr val="0B1238"/>
              </a:solidFill>
            </a:endParaRPr>
          </a:p>
        </p:txBody>
      </p:sp>
      <p:sp>
        <p:nvSpPr>
          <p:cNvPr id="342" name="Google Shape;342;p63"/>
          <p:cNvSpPr txBox="1"/>
          <p:nvPr>
            <p:ph idx="1" type="body"/>
          </p:nvPr>
        </p:nvSpPr>
        <p:spPr>
          <a:xfrm>
            <a:off x="311700" y="11152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600"/>
              </a:spcBef>
              <a:spcAft>
                <a:spcPts val="0"/>
              </a:spcAft>
              <a:buClr>
                <a:srgbClr val="0B1238"/>
              </a:buClr>
              <a:buSzPts val="1800"/>
              <a:buNone/>
            </a:pPr>
            <a:r>
              <a:t/>
            </a:r>
            <a:endParaRPr>
              <a:solidFill>
                <a:srgbClr val="0B1238"/>
              </a:solidFill>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90000"/>
              </a:lnSpc>
              <a:spcBef>
                <a:spcPts val="1600"/>
              </a:spcBef>
              <a:spcAft>
                <a:spcPts val="1600"/>
              </a:spcAft>
              <a:buClr>
                <a:srgbClr val="0B1238"/>
              </a:buClr>
              <a:buSzPts val="1800"/>
              <a:buNone/>
            </a:pPr>
            <a:r>
              <a:t/>
            </a:r>
            <a:endParaRPr>
              <a:solidFill>
                <a:srgbClr val="0B1238"/>
              </a:solidFill>
            </a:endParaRPr>
          </a:p>
        </p:txBody>
      </p:sp>
      <p:sp>
        <p:nvSpPr>
          <p:cNvPr id="343" name="Google Shape;343;p63"/>
          <p:cNvSpPr txBox="1"/>
          <p:nvPr/>
        </p:nvSpPr>
        <p:spPr>
          <a:xfrm>
            <a:off x="233700" y="917875"/>
            <a:ext cx="8598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solidFill>
                  <a:schemeClr val="dk1"/>
                </a:solidFill>
              </a:rPr>
              <a:t>At the end of every chapter meeting (and whenever else it is deemed necessary), it is customary to pass a gavel around the room and give each member the floor to speak freely about anything that has been going on since the previous Good and Welfare. Typically, Brothers speak about the good in their life like </a:t>
            </a:r>
            <a:r>
              <a:rPr lang="en" sz="1100">
                <a:solidFill>
                  <a:schemeClr val="dk1"/>
                </a:solidFill>
              </a:rPr>
              <a:t>significant </a:t>
            </a:r>
            <a:r>
              <a:rPr lang="en" sz="1100">
                <a:solidFill>
                  <a:schemeClr val="dk1"/>
                </a:solidFill>
              </a:rPr>
              <a:t>accomplishments or fun events they have attended recently, as well as some negatives like a tough exam or your favorite team losing this week. This is a staple of every single chapter in AEPi and differentiates the Brotherhood from just any old organization or business.</a:t>
            </a:r>
            <a:endParaRPr sz="1100">
              <a:solidFill>
                <a:schemeClr val="dk1"/>
              </a:solidFill>
            </a:endParaRPr>
          </a:p>
          <a:p>
            <a:pPr indent="0" lvl="0" marL="0" rtl="0" algn="l">
              <a:lnSpc>
                <a:spcPct val="115000"/>
              </a:lnSpc>
              <a:spcBef>
                <a:spcPts val="1200"/>
              </a:spcBef>
              <a:spcAft>
                <a:spcPts val="0"/>
              </a:spcAft>
              <a:buNone/>
            </a:pPr>
            <a:r>
              <a:rPr lang="en" sz="1100">
                <a:solidFill>
                  <a:schemeClr val="dk1"/>
                </a:solidFill>
              </a:rPr>
              <a:t>The traditional G&amp;W is started when you place the gavel over your heart, stand up, and recite:	</a:t>
            </a:r>
            <a:endParaRPr sz="1100">
              <a:solidFill>
                <a:schemeClr val="dk1"/>
              </a:solidFill>
            </a:endParaRPr>
          </a:p>
          <a:p>
            <a:pPr indent="0" lvl="0" marL="0" rtl="0" algn="l">
              <a:lnSpc>
                <a:spcPct val="115000"/>
              </a:lnSpc>
              <a:spcBef>
                <a:spcPts val="1200"/>
              </a:spcBef>
              <a:spcAft>
                <a:spcPts val="0"/>
              </a:spcAft>
              <a:buNone/>
            </a:pPr>
            <a:r>
              <a:rPr b="1" lang="en" sz="1100">
                <a:solidFill>
                  <a:schemeClr val="dk1"/>
                </a:solidFill>
              </a:rPr>
              <a:t>“For the Good and Welfare of the __ Chapter/colony of the Alpha Epsilon Pi Fraternity, Brother Master and Brothers here assembled, I hereby give my Good and Welfare.”</a:t>
            </a:r>
            <a:endParaRPr sz="1100">
              <a:solidFill>
                <a:schemeClr val="dk1"/>
              </a:solidFill>
            </a:endParaRPr>
          </a:p>
          <a:p>
            <a:pPr indent="0" lvl="0" marL="0" rtl="0" algn="l">
              <a:lnSpc>
                <a:spcPct val="115000"/>
              </a:lnSpc>
              <a:spcBef>
                <a:spcPts val="1200"/>
              </a:spcBef>
              <a:spcAft>
                <a:spcPts val="1200"/>
              </a:spcAft>
              <a:buNone/>
            </a:pPr>
            <a:r>
              <a:rPr lang="en" sz="1100">
                <a:solidFill>
                  <a:schemeClr val="dk1"/>
                </a:solidFill>
              </a:rPr>
              <a:t>You can then speak freely, and when finished you should say, ​</a:t>
            </a:r>
            <a:r>
              <a:rPr b="1" lang="en" sz="1100">
                <a:solidFill>
                  <a:schemeClr val="dk1"/>
                </a:solidFill>
              </a:rPr>
              <a:t>“And with that I yield.” </a:t>
            </a:r>
            <a:r>
              <a:rPr lang="en" sz="1100">
                <a:solidFill>
                  <a:schemeClr val="dk1"/>
                </a:solidFill>
              </a:rPr>
              <a:t>	</a:t>
            </a:r>
            <a:endParaRPr sz="11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47" name="Shape 347"/>
        <p:cNvGrpSpPr/>
        <p:nvPr/>
      </p:nvGrpSpPr>
      <p:grpSpPr>
        <a:xfrm>
          <a:off x="0" y="0"/>
          <a:ext cx="0" cy="0"/>
          <a:chOff x="0" y="0"/>
          <a:chExt cx="0" cy="0"/>
        </a:xfrm>
      </p:grpSpPr>
      <p:sp>
        <p:nvSpPr>
          <p:cNvPr id="348" name="Google Shape;348;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Expectations of Membership</a:t>
            </a:r>
            <a:endParaRPr>
              <a:solidFill>
                <a:srgbClr val="0B1238"/>
              </a:solidFill>
            </a:endParaRPr>
          </a:p>
        </p:txBody>
      </p:sp>
      <p:sp>
        <p:nvSpPr>
          <p:cNvPr id="349" name="Google Shape;349;p64"/>
          <p:cNvSpPr txBox="1"/>
          <p:nvPr>
            <p:ph idx="1" type="body"/>
          </p:nvPr>
        </p:nvSpPr>
        <p:spPr>
          <a:xfrm>
            <a:off x="311700" y="1152475"/>
            <a:ext cx="8520600" cy="3771000"/>
          </a:xfrm>
          <a:prstGeom prst="rect">
            <a:avLst/>
          </a:prstGeom>
          <a:noFill/>
          <a:ln>
            <a:noFill/>
          </a:ln>
        </p:spPr>
        <p:txBody>
          <a:bodyPr anchorCtr="0" anchor="t" bIns="91425" lIns="91425" spcFirstLastPara="1" rIns="91425" wrap="square" tIns="91425">
            <a:noAutofit/>
          </a:bodyPr>
          <a:lstStyle/>
          <a:p>
            <a:pPr indent="0" lvl="0" marL="0" marR="262128" rtl="0" algn="l">
              <a:lnSpc>
                <a:spcPct val="90000"/>
              </a:lnSpc>
              <a:spcBef>
                <a:spcPts val="1000"/>
              </a:spcBef>
              <a:spcAft>
                <a:spcPts val="0"/>
              </a:spcAft>
              <a:buClr>
                <a:srgbClr val="0B1238"/>
              </a:buClr>
              <a:buSzPts val="1800"/>
              <a:buNone/>
            </a:pPr>
            <a:r>
              <a:rPr lang="en">
                <a:solidFill>
                  <a:srgbClr val="0B1238"/>
                </a:solidFill>
              </a:rPr>
              <a:t>Every active Alpha Epsilon Pi Brother is responsible for paying fees to the International Headquarters (IHQ) every semester. These fees include insurance and operations. We cover this topic as early as possible to give the New Member time to figure out his payment options.</a:t>
            </a:r>
            <a:endParaRPr>
              <a:solidFill>
                <a:srgbClr val="0B1238"/>
              </a:solidFill>
            </a:endParaRPr>
          </a:p>
          <a:p>
            <a:pPr indent="0" lvl="0" marL="0" marR="262128" rtl="0" algn="l">
              <a:lnSpc>
                <a:spcPct val="90000"/>
              </a:lnSpc>
              <a:spcBef>
                <a:spcPts val="1000"/>
              </a:spcBef>
              <a:spcAft>
                <a:spcPts val="0"/>
              </a:spcAft>
              <a:buClr>
                <a:srgbClr val="0B1238"/>
              </a:buClr>
              <a:buSzPts val="1800"/>
              <a:buNone/>
            </a:pPr>
            <a:r>
              <a:rPr b="1" lang="en" u="sng">
                <a:solidFill>
                  <a:srgbClr val="0B1238"/>
                </a:solidFill>
              </a:rPr>
              <a:t>International Dues: $198.50 USD per Brother per semester || $495 USD* per New Member</a:t>
            </a:r>
            <a:endParaRPr b="1" u="sng">
              <a:solidFill>
                <a:srgbClr val="0B1238"/>
              </a:solidFill>
            </a:endParaRPr>
          </a:p>
          <a:p>
            <a:pPr indent="0" lvl="0" marL="0" marR="262128" rtl="0" algn="l">
              <a:lnSpc>
                <a:spcPct val="90000"/>
              </a:lnSpc>
              <a:spcBef>
                <a:spcPts val="1000"/>
              </a:spcBef>
              <a:spcAft>
                <a:spcPts val="0"/>
              </a:spcAft>
              <a:buClr>
                <a:srgbClr val="0B1238"/>
              </a:buClr>
              <a:buSzPts val="1800"/>
              <a:buNone/>
            </a:pPr>
            <a:r>
              <a:rPr b="1" lang="en" u="sng">
                <a:solidFill>
                  <a:srgbClr val="0B1238"/>
                </a:solidFill>
              </a:rPr>
              <a:t>Convention Dues: Refer to your ELC</a:t>
            </a:r>
            <a:endParaRPr b="1" u="sng">
              <a:solidFill>
                <a:srgbClr val="0B1238"/>
              </a:solidFill>
            </a:endParaRPr>
          </a:p>
          <a:p>
            <a:pPr indent="0" lvl="0" marL="0" marR="262128" rtl="0" algn="l">
              <a:lnSpc>
                <a:spcPct val="90000"/>
              </a:lnSpc>
              <a:spcBef>
                <a:spcPts val="1000"/>
              </a:spcBef>
              <a:spcAft>
                <a:spcPts val="0"/>
              </a:spcAft>
              <a:buClr>
                <a:schemeClr val="dk1"/>
              </a:buClr>
              <a:buSzPts val="1800"/>
              <a:buNone/>
            </a:pPr>
            <a:r>
              <a:rPr lang="en" sz="1400">
                <a:solidFill>
                  <a:srgbClr val="0B1238"/>
                </a:solidFill>
              </a:rPr>
              <a:t>*Upon completion of Greeklifeedu within one month after </a:t>
            </a:r>
            <a:r>
              <a:rPr lang="en" sz="1400">
                <a:solidFill>
                  <a:srgbClr val="0B1238"/>
                </a:solidFill>
              </a:rPr>
              <a:t>receiving</a:t>
            </a:r>
            <a:r>
              <a:rPr lang="en" sz="1400">
                <a:solidFill>
                  <a:srgbClr val="0B1238"/>
                </a:solidFill>
              </a:rPr>
              <a:t> a bid, a new member will receive $90 off their dues.</a:t>
            </a:r>
            <a:endParaRPr sz="1400">
              <a:solidFill>
                <a:srgbClr val="0B1238"/>
              </a:solidFill>
            </a:endParaRPr>
          </a:p>
          <a:p>
            <a:pPr indent="0" lvl="0" marL="0" marR="262128" rtl="0" algn="l">
              <a:lnSpc>
                <a:spcPct val="90000"/>
              </a:lnSpc>
              <a:spcBef>
                <a:spcPts val="1000"/>
              </a:spcBef>
              <a:spcAft>
                <a:spcPts val="0"/>
              </a:spcAft>
              <a:buClr>
                <a:schemeClr val="dk1"/>
              </a:buClr>
              <a:buSzPts val="1100"/>
              <a:buFont typeface="Arial"/>
              <a:buNone/>
            </a:pPr>
            <a:r>
              <a:rPr b="1" lang="en" u="sng">
                <a:solidFill>
                  <a:srgbClr val="0B1238"/>
                </a:solidFill>
              </a:rPr>
              <a:t>Please refer to the Return on Investment Document for a list of benefits of membership</a:t>
            </a:r>
            <a:endParaRPr b="1" u="sng">
              <a:solidFill>
                <a:srgbClr val="0B123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53" name="Shape 353"/>
        <p:cNvGrpSpPr/>
        <p:nvPr/>
      </p:nvGrpSpPr>
      <p:grpSpPr>
        <a:xfrm>
          <a:off x="0" y="0"/>
          <a:ext cx="0" cy="0"/>
          <a:chOff x="0" y="0"/>
          <a:chExt cx="0" cy="0"/>
        </a:xfrm>
      </p:grpSpPr>
      <p:sp>
        <p:nvSpPr>
          <p:cNvPr id="354" name="Google Shape;354;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Robert’s Rules of Order</a:t>
            </a:r>
            <a:endParaRPr>
              <a:solidFill>
                <a:srgbClr val="0B1238"/>
              </a:solidFill>
            </a:endParaRPr>
          </a:p>
        </p:txBody>
      </p:sp>
      <p:sp>
        <p:nvSpPr>
          <p:cNvPr id="355" name="Google Shape;355;p65"/>
          <p:cNvSpPr txBox="1"/>
          <p:nvPr>
            <p:ph idx="1" type="body"/>
          </p:nvPr>
        </p:nvSpPr>
        <p:spPr>
          <a:xfrm>
            <a:off x="311700" y="1152475"/>
            <a:ext cx="8520600" cy="8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F243E"/>
                </a:solidFill>
              </a:rPr>
              <a:t>Robert's Rules are age-old guidelines that are designed to aid your discussion and limit unnecessary arguments while providing your members ample opportunity to speak. Please take note of the attached Robert's Rules of order brief and make sure your members (especially the new ones) know the basics.</a:t>
            </a:r>
            <a:endParaRPr sz="1200">
              <a:solidFill>
                <a:srgbClr val="0F243E"/>
              </a:solidFill>
            </a:endParaRPr>
          </a:p>
          <a:p>
            <a:pPr indent="0" lvl="0" marL="0" marR="262128" rtl="0" algn="l">
              <a:lnSpc>
                <a:spcPct val="90000"/>
              </a:lnSpc>
              <a:spcBef>
                <a:spcPts val="1000"/>
              </a:spcBef>
              <a:spcAft>
                <a:spcPts val="0"/>
              </a:spcAft>
              <a:buClr>
                <a:schemeClr val="dk1"/>
              </a:buClr>
              <a:buSzPts val="1100"/>
              <a:buFont typeface="Arial"/>
              <a:buNone/>
            </a:pPr>
            <a:r>
              <a:t/>
            </a:r>
            <a:endParaRPr b="1" u="sng">
              <a:solidFill>
                <a:srgbClr val="0B1238"/>
              </a:solidFill>
            </a:endParaRPr>
          </a:p>
        </p:txBody>
      </p:sp>
      <p:sp>
        <p:nvSpPr>
          <p:cNvPr id="356" name="Google Shape;356;p65"/>
          <p:cNvSpPr txBox="1"/>
          <p:nvPr/>
        </p:nvSpPr>
        <p:spPr>
          <a:xfrm>
            <a:off x="311700" y="1878975"/>
            <a:ext cx="8520600" cy="2984100"/>
          </a:xfrm>
          <a:prstGeom prst="rect">
            <a:avLst/>
          </a:prstGeom>
          <a:noFill/>
          <a:ln>
            <a:noFill/>
          </a:ln>
        </p:spPr>
        <p:txBody>
          <a:bodyPr anchorCtr="0" anchor="t" bIns="91425" lIns="91425" spcFirstLastPara="1" rIns="91425" wrap="square" tIns="91425">
            <a:noAutofit/>
          </a:bodyPr>
          <a:lstStyle/>
          <a:p>
            <a:pPr indent="0" lvl="0" marL="0" marR="262128" rtl="0" algn="l">
              <a:lnSpc>
                <a:spcPct val="90000"/>
              </a:lnSpc>
              <a:spcBef>
                <a:spcPts val="1000"/>
              </a:spcBef>
              <a:spcAft>
                <a:spcPts val="0"/>
              </a:spcAft>
              <a:buNone/>
            </a:pPr>
            <a:r>
              <a:rPr b="1" lang="en" sz="2100" u="sng">
                <a:solidFill>
                  <a:srgbClr val="0B1238"/>
                </a:solidFill>
                <a:latin typeface="Calibri"/>
                <a:ea typeface="Calibri"/>
                <a:cs typeface="Calibri"/>
                <a:sym typeface="Calibri"/>
              </a:rPr>
              <a:t>Please refer to the Running a Successful Chapter Meeting Document for </a:t>
            </a:r>
            <a:r>
              <a:rPr b="1" lang="en" sz="2100" u="sng">
                <a:solidFill>
                  <a:srgbClr val="0B1238"/>
                </a:solidFill>
                <a:latin typeface="Calibri"/>
                <a:ea typeface="Calibri"/>
                <a:cs typeface="Calibri"/>
                <a:sym typeface="Calibri"/>
              </a:rPr>
              <a:t>info on Robert’s Rules of Order and general chapter meeting structure.</a:t>
            </a:r>
            <a:endParaRPr b="1" sz="2100" u="sng">
              <a:solidFill>
                <a:srgbClr val="0B123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60" name="Shape 360"/>
        <p:cNvGrpSpPr/>
        <p:nvPr/>
      </p:nvGrpSpPr>
      <p:grpSpPr>
        <a:xfrm>
          <a:off x="0" y="0"/>
          <a:ext cx="0" cy="0"/>
          <a:chOff x="0" y="0"/>
          <a:chExt cx="0" cy="0"/>
        </a:xfrm>
      </p:grpSpPr>
      <p:sp>
        <p:nvSpPr>
          <p:cNvPr id="361" name="Google Shape;361;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EPSILON PHASE EDUCATION</a:t>
            </a:r>
            <a:r>
              <a:rPr lang="en">
                <a:solidFill>
                  <a:srgbClr val="0B1238"/>
                </a:solidFill>
              </a:rPr>
              <a:t> OVERVIEW</a:t>
            </a:r>
            <a:endParaRPr>
              <a:solidFill>
                <a:srgbClr val="0B1238"/>
              </a:solidFill>
            </a:endParaRPr>
          </a:p>
        </p:txBody>
      </p:sp>
      <p:sp>
        <p:nvSpPr>
          <p:cNvPr id="362" name="Google Shape;362;p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D4AF37"/>
              </a:buClr>
              <a:buSzPts val="1800"/>
              <a:buFont typeface="Arial"/>
              <a:buChar char="•"/>
            </a:pPr>
            <a:r>
              <a:rPr lang="en">
                <a:solidFill>
                  <a:srgbClr val="0B1238"/>
                </a:solidFill>
              </a:rPr>
              <a:t>Organizational s</a:t>
            </a:r>
            <a:r>
              <a:rPr lang="en">
                <a:solidFill>
                  <a:srgbClr val="0B1238"/>
                </a:solidFill>
              </a:rPr>
              <a:t>tructure of AEPi IHQ</a:t>
            </a:r>
            <a:endParaRPr>
              <a:solidFill>
                <a:srgbClr val="0B1238"/>
              </a:solidFill>
            </a:endParaRPr>
          </a:p>
          <a:p>
            <a:pPr indent="-342900" lvl="0" marL="457200" rtl="0" algn="l">
              <a:lnSpc>
                <a:spcPct val="115000"/>
              </a:lnSpc>
              <a:spcBef>
                <a:spcPts val="0"/>
              </a:spcBef>
              <a:spcAft>
                <a:spcPts val="0"/>
              </a:spcAft>
              <a:buClr>
                <a:srgbClr val="D4AF37"/>
              </a:buClr>
              <a:buSzPts val="1800"/>
              <a:buFont typeface="Arial"/>
              <a:buChar char="•"/>
            </a:pPr>
            <a:r>
              <a:rPr lang="en">
                <a:solidFill>
                  <a:srgbClr val="0B1238"/>
                </a:solidFill>
              </a:rPr>
              <a:t>Executive board and their roles</a:t>
            </a:r>
            <a:endParaRPr>
              <a:solidFill>
                <a:srgbClr val="0B1238"/>
              </a:solidFill>
            </a:endParaRPr>
          </a:p>
          <a:p>
            <a:pPr indent="-342900" lvl="0" marL="457200" rtl="0" algn="l">
              <a:lnSpc>
                <a:spcPct val="115000"/>
              </a:lnSpc>
              <a:spcBef>
                <a:spcPts val="0"/>
              </a:spcBef>
              <a:spcAft>
                <a:spcPts val="0"/>
              </a:spcAft>
              <a:buClr>
                <a:srgbClr val="D4AF37"/>
              </a:buClr>
              <a:buSzPts val="1800"/>
              <a:buFont typeface="Arial"/>
              <a:buChar char="•"/>
            </a:pPr>
            <a:r>
              <a:rPr lang="en">
                <a:solidFill>
                  <a:srgbClr val="0B1238"/>
                </a:solidFill>
              </a:rPr>
              <a:t>Minor Board and their roles</a:t>
            </a:r>
            <a:endParaRPr>
              <a:solidFill>
                <a:srgbClr val="0B1238"/>
              </a:solidFill>
            </a:endParaRPr>
          </a:p>
          <a:p>
            <a:pPr indent="-342900" lvl="0" marL="457200" rtl="0" algn="l">
              <a:lnSpc>
                <a:spcPct val="115000"/>
              </a:lnSpc>
              <a:spcBef>
                <a:spcPts val="0"/>
              </a:spcBef>
              <a:spcAft>
                <a:spcPts val="0"/>
              </a:spcAft>
              <a:buClr>
                <a:srgbClr val="D4AF37"/>
              </a:buClr>
              <a:buSzPts val="1800"/>
              <a:buFont typeface="Arial"/>
              <a:buChar char="•"/>
            </a:pPr>
            <a:r>
              <a:rPr lang="en">
                <a:solidFill>
                  <a:srgbClr val="0B1238"/>
                </a:solidFill>
              </a:rPr>
              <a:t>Local History</a:t>
            </a:r>
            <a:endParaRPr>
              <a:solidFill>
                <a:srgbClr val="0B1238"/>
              </a:solidFill>
            </a:endParaRPr>
          </a:p>
          <a:p>
            <a:pPr indent="-342900" lvl="0" marL="457200" rtl="0" algn="l">
              <a:lnSpc>
                <a:spcPct val="115000"/>
              </a:lnSpc>
              <a:spcBef>
                <a:spcPts val="0"/>
              </a:spcBef>
              <a:spcAft>
                <a:spcPts val="0"/>
              </a:spcAft>
              <a:buClr>
                <a:srgbClr val="D4AF37"/>
              </a:buClr>
              <a:buSzPts val="1800"/>
              <a:buChar char="•"/>
            </a:pPr>
            <a:r>
              <a:rPr lang="en">
                <a:solidFill>
                  <a:srgbClr val="0B1238"/>
                </a:solidFill>
              </a:rPr>
              <a:t>The Cofa</a:t>
            </a:r>
            <a:endParaRPr>
              <a:solidFill>
                <a:srgbClr val="0B1238"/>
              </a:solidFill>
            </a:endParaRPr>
          </a:p>
          <a:p>
            <a:pPr indent="-342900" lvl="0" marL="457200" rtl="0" algn="l">
              <a:lnSpc>
                <a:spcPct val="115000"/>
              </a:lnSpc>
              <a:spcBef>
                <a:spcPts val="0"/>
              </a:spcBef>
              <a:spcAft>
                <a:spcPts val="0"/>
              </a:spcAft>
              <a:buClr>
                <a:srgbClr val="D4AF37"/>
              </a:buClr>
              <a:buSzPts val="1800"/>
              <a:buChar char="•"/>
            </a:pPr>
            <a:r>
              <a:rPr lang="en">
                <a:solidFill>
                  <a:srgbClr val="0B1238"/>
                </a:solidFill>
              </a:rPr>
              <a:t>Greek Alphabet</a:t>
            </a:r>
            <a:endParaRPr>
              <a:solidFill>
                <a:srgbClr val="0B123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66" name="Shape 366"/>
        <p:cNvGrpSpPr/>
        <p:nvPr/>
      </p:nvGrpSpPr>
      <p:grpSpPr>
        <a:xfrm>
          <a:off x="0" y="0"/>
          <a:ext cx="0" cy="0"/>
          <a:chOff x="0" y="0"/>
          <a:chExt cx="0" cy="0"/>
        </a:xfrm>
      </p:grpSpPr>
      <p:sp>
        <p:nvSpPr>
          <p:cNvPr id="367" name="Google Shape;367;p67"/>
          <p:cNvSpPr txBox="1"/>
          <p:nvPr>
            <p:ph type="title"/>
          </p:nvPr>
        </p:nvSpPr>
        <p:spPr>
          <a:xfrm>
            <a:off x="235500" y="64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Structure of AEPi IHQ and Locally</a:t>
            </a:r>
            <a:endParaRPr>
              <a:solidFill>
                <a:srgbClr val="0B1238"/>
              </a:solidFill>
            </a:endParaRPr>
          </a:p>
        </p:txBody>
      </p:sp>
      <p:sp>
        <p:nvSpPr>
          <p:cNvPr id="368" name="Google Shape;368;p67"/>
          <p:cNvSpPr txBox="1"/>
          <p:nvPr>
            <p:ph idx="1" type="body"/>
          </p:nvPr>
        </p:nvSpPr>
        <p:spPr>
          <a:xfrm>
            <a:off x="382150" y="1178800"/>
            <a:ext cx="8520600" cy="248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lang="en" u="sng">
                <a:solidFill>
                  <a:srgbClr val="0B1238"/>
                </a:solidFill>
              </a:rPr>
              <a:t>Why are we teaching this? - </a:t>
            </a:r>
            <a:r>
              <a:rPr lang="en">
                <a:solidFill>
                  <a:srgbClr val="0B1238"/>
                </a:solidFill>
              </a:rPr>
              <a:t>Understanding the structure of the fraternity from top to bottom will teach you just how large AEPi is and give them background into the way we operate on an International level. </a:t>
            </a:r>
            <a:endParaRPr>
              <a:solidFill>
                <a:srgbClr val="0B1238"/>
              </a:solidFill>
            </a:endParaRPr>
          </a:p>
          <a:p>
            <a:pPr indent="0" lvl="0" marL="0" rtl="0" algn="l">
              <a:lnSpc>
                <a:spcPct val="90000"/>
              </a:lnSpc>
              <a:spcBef>
                <a:spcPts val="0"/>
              </a:spcBef>
              <a:spcAft>
                <a:spcPts val="0"/>
              </a:spcAft>
              <a:buClr>
                <a:srgbClr val="0B1238"/>
              </a:buClr>
              <a:buSzPts val="1800"/>
              <a:buNone/>
            </a:pPr>
            <a:r>
              <a:t/>
            </a:r>
            <a:endParaRPr>
              <a:solidFill>
                <a:srgbClr val="0B1238"/>
              </a:solidFill>
            </a:endParaRPr>
          </a:p>
          <a:p>
            <a:pPr indent="0" lvl="0" marL="0" rtl="0" algn="l">
              <a:lnSpc>
                <a:spcPct val="90000"/>
              </a:lnSpc>
              <a:spcBef>
                <a:spcPts val="0"/>
              </a:spcBef>
              <a:spcAft>
                <a:spcPts val="0"/>
              </a:spcAft>
              <a:buClr>
                <a:srgbClr val="0B1238"/>
              </a:buClr>
              <a:buSzPts val="1800"/>
              <a:buNone/>
            </a:pPr>
            <a:r>
              <a:rPr lang="en">
                <a:solidFill>
                  <a:srgbClr val="0B1238"/>
                </a:solidFill>
              </a:rPr>
              <a:t>On the chapter level, it offers opportunities for leadership and professional development. Holding such positions will give you a tremendous amount of leadership </a:t>
            </a:r>
            <a:r>
              <a:rPr lang="en">
                <a:solidFill>
                  <a:srgbClr val="0B1238"/>
                </a:solidFill>
              </a:rPr>
              <a:t>experience.</a:t>
            </a:r>
            <a:endParaRPr>
              <a:solidFill>
                <a:srgbClr val="0B1238"/>
              </a:solidFill>
            </a:endParaRPr>
          </a:p>
          <a:p>
            <a:pPr indent="0" lvl="0" marL="0" marR="262128"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72" name="Shape 372"/>
        <p:cNvGrpSpPr/>
        <p:nvPr/>
      </p:nvGrpSpPr>
      <p:grpSpPr>
        <a:xfrm>
          <a:off x="0" y="0"/>
          <a:ext cx="0" cy="0"/>
          <a:chOff x="0" y="0"/>
          <a:chExt cx="0" cy="0"/>
        </a:xfrm>
      </p:grpSpPr>
      <p:sp>
        <p:nvSpPr>
          <p:cNvPr id="373" name="Google Shape;373;p68"/>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AEPi IHQ </a:t>
            </a:r>
            <a:r>
              <a:rPr lang="en">
                <a:solidFill>
                  <a:srgbClr val="0B1238"/>
                </a:solidFill>
              </a:rPr>
              <a:t>Structure</a:t>
            </a:r>
            <a:endParaRPr>
              <a:solidFill>
                <a:srgbClr val="0B1238"/>
              </a:solidFill>
            </a:endParaRPr>
          </a:p>
        </p:txBody>
      </p:sp>
      <p:sp>
        <p:nvSpPr>
          <p:cNvPr id="374" name="Google Shape;374;p68"/>
          <p:cNvSpPr txBox="1"/>
          <p:nvPr>
            <p:ph idx="1" type="body"/>
          </p:nvPr>
        </p:nvSpPr>
        <p:spPr>
          <a:xfrm>
            <a:off x="311700" y="466675"/>
            <a:ext cx="8520600" cy="3416400"/>
          </a:xfrm>
          <a:prstGeom prst="rect">
            <a:avLst/>
          </a:prstGeom>
          <a:noFill/>
          <a:ln>
            <a:noFill/>
          </a:ln>
        </p:spPr>
        <p:txBody>
          <a:bodyPr anchorCtr="0" anchor="t" bIns="91425" lIns="91425" spcFirstLastPara="1" rIns="91425" wrap="square" tIns="91425">
            <a:noAutofit/>
          </a:bodyPr>
          <a:lstStyle/>
          <a:p>
            <a:pPr indent="0" lvl="0" marL="0" marR="262128" rtl="0" algn="l">
              <a:lnSpc>
                <a:spcPct val="90000"/>
              </a:lnSpc>
              <a:spcBef>
                <a:spcPts val="100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marR="262128" rtl="0" algn="l">
              <a:lnSpc>
                <a:spcPct val="90000"/>
              </a:lnSpc>
              <a:spcBef>
                <a:spcPts val="1000"/>
              </a:spcBef>
              <a:spcAft>
                <a:spcPts val="0"/>
              </a:spcAft>
              <a:buClr>
                <a:srgbClr val="0B1238"/>
              </a:buClr>
              <a:buSzPts val="1800"/>
              <a:buNone/>
            </a:pPr>
            <a:r>
              <a:rPr b="1" lang="en" u="sng">
                <a:solidFill>
                  <a:srgbClr val="0B1238"/>
                </a:solidFill>
              </a:rPr>
              <a:t>AEPi Fraternity, Inc</a:t>
            </a:r>
            <a:r>
              <a:rPr lang="en">
                <a:solidFill>
                  <a:srgbClr val="0B1238"/>
                </a:solidFill>
              </a:rPr>
              <a:t> - This is the fraternity part of Alpha Epsilon Pi. This branch is in charge of chapter operations and programming. They work with chapters across the world to ensure every male has an opportunity to take part in the Jewish Fraternal experience.</a:t>
            </a:r>
            <a:endParaRPr>
              <a:solidFill>
                <a:srgbClr val="0B1238"/>
              </a:solidFill>
            </a:endParaRPr>
          </a:p>
          <a:p>
            <a:pPr indent="0" lvl="0" marL="0" marR="262128" rtl="0" algn="l">
              <a:lnSpc>
                <a:spcPct val="90000"/>
              </a:lnSpc>
              <a:spcBef>
                <a:spcPts val="1000"/>
              </a:spcBef>
              <a:spcAft>
                <a:spcPts val="0"/>
              </a:spcAft>
              <a:buClr>
                <a:srgbClr val="0B1238"/>
              </a:buClr>
              <a:buSzPts val="1800"/>
              <a:buNone/>
            </a:pPr>
            <a:r>
              <a:rPr b="1" lang="en" u="sng">
                <a:solidFill>
                  <a:srgbClr val="0B1238"/>
                </a:solidFill>
              </a:rPr>
              <a:t>The AEPi Foundation</a:t>
            </a:r>
            <a:r>
              <a:rPr lang="en">
                <a:solidFill>
                  <a:srgbClr val="0B1238"/>
                </a:solidFill>
              </a:rPr>
              <a:t> - The Foundation</a:t>
            </a:r>
            <a:r>
              <a:rPr lang="en">
                <a:solidFill>
                  <a:srgbClr val="0B1238"/>
                </a:solidFill>
              </a:rPr>
              <a:t>. It</a:t>
            </a:r>
            <a:r>
              <a:rPr lang="en">
                <a:solidFill>
                  <a:srgbClr val="0B1238"/>
                </a:solidFill>
              </a:rPr>
              <a:t> is responsible for supporting AEPi through grant writing and donations. They raise money by contacting donors and by planning and executing fundraising events.</a:t>
            </a:r>
            <a:endParaRPr>
              <a:solidFill>
                <a:srgbClr val="0B1238"/>
              </a:solidFill>
            </a:endParaRPr>
          </a:p>
          <a:p>
            <a:pPr indent="0" lvl="0" marL="0" marR="262128" rtl="0" algn="l">
              <a:lnSpc>
                <a:spcPct val="90000"/>
              </a:lnSpc>
              <a:spcBef>
                <a:spcPts val="1000"/>
              </a:spcBef>
              <a:spcAft>
                <a:spcPts val="0"/>
              </a:spcAft>
              <a:buClr>
                <a:srgbClr val="0B1238"/>
              </a:buClr>
              <a:buSzPts val="1800"/>
              <a:buNone/>
            </a:pPr>
            <a:r>
              <a:rPr b="1" lang="en" u="sng">
                <a:solidFill>
                  <a:srgbClr val="0B1238"/>
                </a:solidFill>
              </a:rPr>
              <a:t>ESPONDA Associates</a:t>
            </a:r>
            <a:r>
              <a:rPr lang="en">
                <a:solidFill>
                  <a:srgbClr val="0B1238"/>
                </a:solidFill>
              </a:rPr>
              <a:t> - Esponda Associates is responsible for all the chapter houses in the United States. Everything from buying the property and rent collection to maintenance is dealt with by the Esponda Associates.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63" name="Shape 263"/>
        <p:cNvGrpSpPr/>
        <p:nvPr/>
      </p:nvGrpSpPr>
      <p:grpSpPr>
        <a:xfrm>
          <a:off x="0" y="0"/>
          <a:ext cx="0" cy="0"/>
          <a:chOff x="0" y="0"/>
          <a:chExt cx="0" cy="0"/>
        </a:xfrm>
      </p:grpSpPr>
      <p:sp>
        <p:nvSpPr>
          <p:cNvPr id="264" name="Google Shape;264;p51"/>
          <p:cNvSpPr txBox="1"/>
          <p:nvPr>
            <p:ph type="title"/>
          </p:nvPr>
        </p:nvSpPr>
        <p:spPr>
          <a:xfrm>
            <a:off x="1593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WHAT IS A NEW MEMBER PROGRAM? </a:t>
            </a:r>
            <a:endParaRPr>
              <a:solidFill>
                <a:srgbClr val="0B1238"/>
              </a:solidFill>
            </a:endParaRPr>
          </a:p>
          <a:p>
            <a:pPr indent="0" lvl="0" marL="0" rtl="0" algn="l">
              <a:lnSpc>
                <a:spcPct val="90000"/>
              </a:lnSpc>
              <a:spcBef>
                <a:spcPts val="0"/>
              </a:spcBef>
              <a:spcAft>
                <a:spcPts val="0"/>
              </a:spcAft>
              <a:buSzPts val="2800"/>
              <a:buFont typeface="Calibri"/>
              <a:buNone/>
            </a:pPr>
            <a:r>
              <a:rPr lang="en">
                <a:solidFill>
                  <a:srgbClr val="0B1238"/>
                </a:solidFill>
              </a:rPr>
              <a:t>WHY DOES IT EXIST?</a:t>
            </a:r>
            <a:endParaRPr>
              <a:solidFill>
                <a:srgbClr val="0B1238"/>
              </a:solidFill>
            </a:endParaRPr>
          </a:p>
        </p:txBody>
      </p:sp>
      <p:sp>
        <p:nvSpPr>
          <p:cNvPr id="265" name="Google Shape;265;p51"/>
          <p:cNvSpPr txBox="1"/>
          <p:nvPr>
            <p:ph idx="1" type="body"/>
          </p:nvPr>
        </p:nvSpPr>
        <p:spPr>
          <a:xfrm>
            <a:off x="235500" y="1685875"/>
            <a:ext cx="8520600" cy="2392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lang="en">
                <a:solidFill>
                  <a:srgbClr val="0B1238"/>
                </a:solidFill>
              </a:rPr>
              <a:t>The New Member program</a:t>
            </a:r>
            <a:r>
              <a:rPr lang="en">
                <a:solidFill>
                  <a:srgbClr val="0B1238"/>
                </a:solidFill>
              </a:rPr>
              <a:t> is the transition period from rushee to Brother. </a:t>
            </a:r>
            <a:endParaRPr>
              <a:solidFill>
                <a:srgbClr val="0B1238"/>
              </a:solidFill>
            </a:endParaRPr>
          </a:p>
          <a:p>
            <a:pPr indent="0" lvl="0" marL="0" rtl="0" algn="l">
              <a:lnSpc>
                <a:spcPct val="90000"/>
              </a:lnSpc>
              <a:spcBef>
                <a:spcPts val="0"/>
              </a:spcBef>
              <a:spcAft>
                <a:spcPts val="0"/>
              </a:spcAft>
              <a:buClr>
                <a:srgbClr val="0B1238"/>
              </a:buClr>
              <a:buSzPts val="1800"/>
              <a:buNone/>
            </a:pPr>
            <a:r>
              <a:t/>
            </a:r>
            <a:endParaRPr>
              <a:solidFill>
                <a:srgbClr val="0B1238"/>
              </a:solidFill>
            </a:endParaRPr>
          </a:p>
          <a:p>
            <a:pPr indent="0" lvl="0" marL="0" rtl="0" algn="l">
              <a:lnSpc>
                <a:spcPct val="90000"/>
              </a:lnSpc>
              <a:spcBef>
                <a:spcPts val="0"/>
              </a:spcBef>
              <a:spcAft>
                <a:spcPts val="0"/>
              </a:spcAft>
              <a:buClr>
                <a:srgbClr val="0B1238"/>
              </a:buClr>
              <a:buSzPts val="1800"/>
              <a:buNone/>
            </a:pPr>
            <a:r>
              <a:rPr lang="en">
                <a:solidFill>
                  <a:srgbClr val="0B1238"/>
                </a:solidFill>
              </a:rPr>
              <a:t>The program aims to ensure all New Members have the same understanding and connection to AEPi as other Bro</a:t>
            </a:r>
            <a:r>
              <a:rPr lang="en">
                <a:solidFill>
                  <a:srgbClr val="0B1238"/>
                </a:solidFill>
              </a:rPr>
              <a:t>thers in the chapter. </a:t>
            </a:r>
            <a:endParaRPr>
              <a:solidFill>
                <a:srgbClr val="0B1238"/>
              </a:solidFill>
            </a:endParaRPr>
          </a:p>
          <a:p>
            <a:pPr indent="0" lvl="0" marL="0" rtl="0" algn="l">
              <a:lnSpc>
                <a:spcPct val="90000"/>
              </a:lnSpc>
              <a:spcBef>
                <a:spcPts val="1600"/>
              </a:spcBef>
              <a:spcAft>
                <a:spcPts val="1600"/>
              </a:spcAft>
              <a:buClr>
                <a:schemeClr val="dk1"/>
              </a:buClr>
              <a:buSzPts val="1800"/>
              <a:buNone/>
            </a:pPr>
            <a:r>
              <a:rPr lang="en">
                <a:solidFill>
                  <a:srgbClr val="0B1238"/>
                </a:solidFill>
              </a:rPr>
              <a:t>This is a time to learn how to effectively run an AEPi chapter, build confidence, gain new leadership skills and styles, make </a:t>
            </a:r>
            <a:r>
              <a:rPr lang="en">
                <a:solidFill>
                  <a:srgbClr val="0B1238"/>
                </a:solidFill>
              </a:rPr>
              <a:t>lifelong</a:t>
            </a:r>
            <a:r>
              <a:rPr lang="en">
                <a:solidFill>
                  <a:srgbClr val="0B1238"/>
                </a:solidFill>
              </a:rPr>
              <a:t> friendships, and learn about AEPi since its founding over 100 years ago. </a:t>
            </a:r>
            <a:endParaRPr>
              <a:solidFill>
                <a:srgbClr val="F1C23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78" name="Shape 378"/>
        <p:cNvGrpSpPr/>
        <p:nvPr/>
      </p:nvGrpSpPr>
      <p:grpSpPr>
        <a:xfrm>
          <a:off x="0" y="0"/>
          <a:ext cx="0" cy="0"/>
          <a:chOff x="0" y="0"/>
          <a:chExt cx="0" cy="0"/>
        </a:xfrm>
      </p:grpSpPr>
      <p:sp>
        <p:nvSpPr>
          <p:cNvPr id="379" name="Google Shape;379;p69"/>
          <p:cNvSpPr txBox="1"/>
          <p:nvPr>
            <p:ph type="title"/>
          </p:nvPr>
        </p:nvSpPr>
        <p:spPr>
          <a:xfrm>
            <a:off x="2355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Important Names &amp; Faces</a:t>
            </a:r>
            <a:endParaRPr>
              <a:solidFill>
                <a:srgbClr val="0B1238"/>
              </a:solidFill>
            </a:endParaRPr>
          </a:p>
        </p:txBody>
      </p:sp>
      <p:sp>
        <p:nvSpPr>
          <p:cNvPr id="380" name="Google Shape;380;p69"/>
          <p:cNvSpPr txBox="1"/>
          <p:nvPr>
            <p:ph idx="1" type="body"/>
          </p:nvPr>
        </p:nvSpPr>
        <p:spPr>
          <a:xfrm>
            <a:off x="738888" y="682625"/>
            <a:ext cx="1655100" cy="369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0B1238"/>
              </a:buClr>
              <a:buSzPts val="1800"/>
              <a:buNone/>
            </a:pPr>
            <a:r>
              <a:rPr b="1" lang="en">
                <a:solidFill>
                  <a:srgbClr val="0B1238"/>
                </a:solidFill>
              </a:rPr>
              <a:t>Jim Fleischer</a:t>
            </a:r>
            <a:endParaRPr b="1">
              <a:solidFill>
                <a:srgbClr val="0B1238"/>
              </a:solidFill>
            </a:endParaRPr>
          </a:p>
        </p:txBody>
      </p:sp>
      <p:sp>
        <p:nvSpPr>
          <p:cNvPr id="381" name="Google Shape;381;p69"/>
          <p:cNvSpPr txBox="1"/>
          <p:nvPr>
            <p:ph idx="4294967295" type="body"/>
          </p:nvPr>
        </p:nvSpPr>
        <p:spPr>
          <a:xfrm>
            <a:off x="235500" y="3198100"/>
            <a:ext cx="2802000" cy="1515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CEO of AEPi</a:t>
            </a:r>
            <a:endParaRPr>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Oversees operations of the International Fraternity</a:t>
            </a:r>
            <a:endParaRPr sz="1200">
              <a:solidFill>
                <a:srgbClr val="000000"/>
              </a:solidFill>
            </a:endParaRPr>
          </a:p>
        </p:txBody>
      </p:sp>
      <p:sp>
        <p:nvSpPr>
          <p:cNvPr id="382" name="Google Shape;382;p69"/>
          <p:cNvSpPr txBox="1"/>
          <p:nvPr>
            <p:ph idx="4294967295" type="body"/>
          </p:nvPr>
        </p:nvSpPr>
        <p:spPr>
          <a:xfrm>
            <a:off x="3292475" y="3169969"/>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Managing</a:t>
            </a:r>
            <a:r>
              <a:rPr lang="en">
                <a:solidFill>
                  <a:srgbClr val="000000"/>
                </a:solidFill>
              </a:rPr>
              <a:t> Director of ESPONDA Associates/ CFO AEPi</a:t>
            </a:r>
            <a:endParaRPr>
              <a:solidFill>
                <a:srgbClr val="000000"/>
              </a:solidFill>
            </a:endParaRPr>
          </a:p>
          <a:p>
            <a:pPr indent="0" lvl="0" marL="0" rtl="0" algn="l">
              <a:spcBef>
                <a:spcPts val="1600"/>
              </a:spcBef>
              <a:spcAft>
                <a:spcPts val="0"/>
              </a:spcAft>
              <a:buClr>
                <a:srgbClr val="F1C232"/>
              </a:buClr>
              <a:buSzPts val="2100"/>
              <a:buNone/>
            </a:pPr>
            <a:r>
              <a:rPr lang="en" sz="1200">
                <a:solidFill>
                  <a:srgbClr val="000000"/>
                </a:solidFill>
              </a:rPr>
              <a:t>Oversees operations of housing related commitments and the International Fraternity’s finances </a:t>
            </a:r>
            <a:endParaRPr sz="1200">
              <a:solidFill>
                <a:srgbClr val="000000"/>
              </a:solidFill>
            </a:endParaRPr>
          </a:p>
          <a:p>
            <a:pPr indent="0" lvl="0" marL="0" rtl="0" algn="ctr">
              <a:lnSpc>
                <a:spcPct val="90000"/>
              </a:lnSpc>
              <a:spcBef>
                <a:spcPts val="1600"/>
              </a:spcBef>
              <a:spcAft>
                <a:spcPts val="0"/>
              </a:spcAft>
              <a:buClr>
                <a:srgbClr val="F1C232"/>
              </a:buClr>
              <a:buSzPts val="2100"/>
              <a:buNone/>
            </a:pPr>
            <a:r>
              <a:t/>
            </a:r>
            <a:endParaRPr>
              <a:solidFill>
                <a:srgbClr val="000000"/>
              </a:solidFill>
            </a:endParaRPr>
          </a:p>
          <a:p>
            <a:pPr indent="0" lvl="0" marL="0" rtl="0" algn="l">
              <a:lnSpc>
                <a:spcPct val="90000"/>
              </a:lnSpc>
              <a:spcBef>
                <a:spcPts val="1600"/>
              </a:spcBef>
              <a:spcAft>
                <a:spcPts val="1600"/>
              </a:spcAft>
              <a:buClr>
                <a:srgbClr val="F1C232"/>
              </a:buClr>
              <a:buSzPts val="2100"/>
              <a:buNone/>
            </a:pPr>
            <a:r>
              <a:t/>
            </a:r>
            <a:endParaRPr sz="1200">
              <a:solidFill>
                <a:srgbClr val="000000"/>
              </a:solidFill>
            </a:endParaRPr>
          </a:p>
        </p:txBody>
      </p:sp>
      <p:sp>
        <p:nvSpPr>
          <p:cNvPr id="383" name="Google Shape;383;p69"/>
          <p:cNvSpPr txBox="1"/>
          <p:nvPr>
            <p:ph idx="4294967295" type="body"/>
          </p:nvPr>
        </p:nvSpPr>
        <p:spPr>
          <a:xfrm>
            <a:off x="3638238" y="683125"/>
            <a:ext cx="2060700" cy="368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0B1238"/>
              </a:buClr>
              <a:buSzPts val="2100"/>
              <a:buNone/>
            </a:pPr>
            <a:r>
              <a:rPr b="1" lang="en">
                <a:solidFill>
                  <a:srgbClr val="0B1238"/>
                </a:solidFill>
              </a:rPr>
              <a:t>Rob Derdiger</a:t>
            </a:r>
            <a:endParaRPr b="1">
              <a:solidFill>
                <a:srgbClr val="0B1238"/>
              </a:solidFill>
            </a:endParaRPr>
          </a:p>
        </p:txBody>
      </p:sp>
      <p:pic>
        <p:nvPicPr>
          <p:cNvPr id="384" name="Google Shape;384;p69"/>
          <p:cNvPicPr preferRelativeResize="0"/>
          <p:nvPr/>
        </p:nvPicPr>
        <p:blipFill rotWithShape="1">
          <a:blip r:embed="rId3">
            <a:alphaModFix/>
          </a:blip>
          <a:srcRect b="0" l="0" r="0" t="0"/>
          <a:stretch/>
        </p:blipFill>
        <p:spPr>
          <a:xfrm>
            <a:off x="160125" y="1185275"/>
            <a:ext cx="2812626" cy="1955650"/>
          </a:xfrm>
          <a:prstGeom prst="rect">
            <a:avLst/>
          </a:prstGeom>
          <a:noFill/>
          <a:ln>
            <a:noFill/>
          </a:ln>
        </p:spPr>
      </p:pic>
      <p:sp>
        <p:nvSpPr>
          <p:cNvPr id="385" name="Google Shape;385;p69"/>
          <p:cNvSpPr txBox="1"/>
          <p:nvPr>
            <p:ph idx="4294967295" type="body"/>
          </p:nvPr>
        </p:nvSpPr>
        <p:spPr>
          <a:xfrm>
            <a:off x="6307025" y="683125"/>
            <a:ext cx="2706600" cy="368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0B1238"/>
              </a:buClr>
              <a:buSzPts val="2100"/>
              <a:buNone/>
            </a:pPr>
            <a:r>
              <a:rPr b="1" lang="en">
                <a:solidFill>
                  <a:srgbClr val="0B1238"/>
                </a:solidFill>
              </a:rPr>
              <a:t>Andrew Borans</a:t>
            </a:r>
            <a:endParaRPr b="1">
              <a:solidFill>
                <a:srgbClr val="0B1238"/>
              </a:solidFill>
            </a:endParaRPr>
          </a:p>
        </p:txBody>
      </p:sp>
      <p:sp>
        <p:nvSpPr>
          <p:cNvPr id="386" name="Google Shape;386;p69"/>
          <p:cNvSpPr txBox="1"/>
          <p:nvPr>
            <p:ph idx="4294967295" type="body"/>
          </p:nvPr>
        </p:nvSpPr>
        <p:spPr>
          <a:xfrm>
            <a:off x="6228425" y="3150294"/>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CEO of AEPi Foundation</a:t>
            </a:r>
            <a:endParaRPr>
              <a:solidFill>
                <a:srgbClr val="000000"/>
              </a:solidFill>
            </a:endParaRPr>
          </a:p>
          <a:p>
            <a:pPr indent="0" lvl="0" marL="0" rtl="0" algn="l">
              <a:spcBef>
                <a:spcPts val="1600"/>
              </a:spcBef>
              <a:spcAft>
                <a:spcPts val="0"/>
              </a:spcAft>
              <a:buClr>
                <a:srgbClr val="F1C232"/>
              </a:buClr>
              <a:buSzPts val="2100"/>
              <a:buNone/>
            </a:pPr>
            <a:r>
              <a:rPr lang="en" sz="1200">
                <a:solidFill>
                  <a:srgbClr val="000000"/>
                </a:solidFill>
              </a:rPr>
              <a:t>Oversees the fundraising operations of the Foundation</a:t>
            </a:r>
            <a:endParaRPr sz="1200">
              <a:solidFill>
                <a:srgbClr val="000000"/>
              </a:solidFill>
            </a:endParaRPr>
          </a:p>
          <a:p>
            <a:pPr indent="0" lvl="0" marL="0" rtl="0" algn="l">
              <a:lnSpc>
                <a:spcPct val="90000"/>
              </a:lnSpc>
              <a:spcBef>
                <a:spcPts val="1600"/>
              </a:spcBef>
              <a:spcAft>
                <a:spcPts val="0"/>
              </a:spcAft>
              <a:buClr>
                <a:srgbClr val="F1C232"/>
              </a:buClr>
              <a:buSzPts val="2100"/>
              <a:buNone/>
            </a:pPr>
            <a:r>
              <a:t/>
            </a:r>
            <a:endParaRPr>
              <a:solidFill>
                <a:srgbClr val="000000"/>
              </a:solidFill>
            </a:endParaRPr>
          </a:p>
          <a:p>
            <a:pPr indent="0" lvl="0" marL="0" rtl="0" algn="l">
              <a:lnSpc>
                <a:spcPct val="90000"/>
              </a:lnSpc>
              <a:spcBef>
                <a:spcPts val="1600"/>
              </a:spcBef>
              <a:spcAft>
                <a:spcPts val="1600"/>
              </a:spcAft>
              <a:buClr>
                <a:srgbClr val="F1C232"/>
              </a:buClr>
              <a:buSzPts val="2100"/>
              <a:buNone/>
            </a:pPr>
            <a:r>
              <a:t/>
            </a:r>
            <a:endParaRPr sz="1200">
              <a:solidFill>
                <a:srgbClr val="000000"/>
              </a:solidFill>
            </a:endParaRPr>
          </a:p>
        </p:txBody>
      </p:sp>
      <p:pic>
        <p:nvPicPr>
          <p:cNvPr id="387" name="Google Shape;387;p69"/>
          <p:cNvPicPr preferRelativeResize="0"/>
          <p:nvPr/>
        </p:nvPicPr>
        <p:blipFill>
          <a:blip r:embed="rId4">
            <a:alphaModFix/>
          </a:blip>
          <a:stretch>
            <a:fillRect/>
          </a:stretch>
        </p:blipFill>
        <p:spPr>
          <a:xfrm>
            <a:off x="3843913" y="1132925"/>
            <a:ext cx="1303767" cy="1955650"/>
          </a:xfrm>
          <a:prstGeom prst="rect">
            <a:avLst/>
          </a:prstGeom>
          <a:noFill/>
          <a:ln>
            <a:noFill/>
          </a:ln>
        </p:spPr>
      </p:pic>
      <p:pic>
        <p:nvPicPr>
          <p:cNvPr id="388" name="Google Shape;388;p69"/>
          <p:cNvPicPr preferRelativeResize="0"/>
          <p:nvPr/>
        </p:nvPicPr>
        <p:blipFill>
          <a:blip r:embed="rId5">
            <a:alphaModFix/>
          </a:blip>
          <a:stretch>
            <a:fillRect/>
          </a:stretch>
        </p:blipFill>
        <p:spPr>
          <a:xfrm>
            <a:off x="6366880" y="1203925"/>
            <a:ext cx="2027421" cy="17939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92" name="Shape 392"/>
        <p:cNvGrpSpPr/>
        <p:nvPr/>
      </p:nvGrpSpPr>
      <p:grpSpPr>
        <a:xfrm>
          <a:off x="0" y="0"/>
          <a:ext cx="0" cy="0"/>
          <a:chOff x="0" y="0"/>
          <a:chExt cx="0" cy="0"/>
        </a:xfrm>
      </p:grpSpPr>
      <p:sp>
        <p:nvSpPr>
          <p:cNvPr id="393" name="Google Shape;393;p70"/>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Important Names &amp; Faces (cont.)</a:t>
            </a:r>
            <a:endParaRPr>
              <a:solidFill>
                <a:srgbClr val="0B1238"/>
              </a:solidFill>
            </a:endParaRPr>
          </a:p>
        </p:txBody>
      </p:sp>
      <p:sp>
        <p:nvSpPr>
          <p:cNvPr id="394" name="Google Shape;394;p70"/>
          <p:cNvSpPr txBox="1"/>
          <p:nvPr>
            <p:ph idx="1" type="body"/>
          </p:nvPr>
        </p:nvSpPr>
        <p:spPr>
          <a:xfrm>
            <a:off x="1007775" y="863125"/>
            <a:ext cx="2182200" cy="38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F1C232"/>
              </a:buClr>
              <a:buSzPts val="1800"/>
              <a:buNone/>
            </a:pPr>
            <a:r>
              <a:rPr lang="en">
                <a:solidFill>
                  <a:srgbClr val="000000"/>
                </a:solidFill>
              </a:rPr>
              <a:t>Jason Kirschtel </a:t>
            </a:r>
            <a:endParaRPr>
              <a:solidFill>
                <a:srgbClr val="000000"/>
              </a:solidFill>
            </a:endParaRPr>
          </a:p>
        </p:txBody>
      </p:sp>
      <p:sp>
        <p:nvSpPr>
          <p:cNvPr id="395" name="Google Shape;395;p70"/>
          <p:cNvSpPr txBox="1"/>
          <p:nvPr>
            <p:ph idx="4294967295" type="body"/>
          </p:nvPr>
        </p:nvSpPr>
        <p:spPr>
          <a:xfrm>
            <a:off x="630975" y="3138744"/>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Director of Chapter Services	</a:t>
            </a:r>
            <a:endParaRPr sz="1200">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Advises ELCs and chapters on health and safety, finances, chapter operations and structure.</a:t>
            </a:r>
            <a:endParaRPr sz="1200">
              <a:solidFill>
                <a:srgbClr val="000000"/>
              </a:solidFill>
            </a:endParaRPr>
          </a:p>
        </p:txBody>
      </p:sp>
      <p:sp>
        <p:nvSpPr>
          <p:cNvPr id="396" name="Google Shape;396;p70"/>
          <p:cNvSpPr txBox="1"/>
          <p:nvPr>
            <p:ph idx="4294967295" type="body"/>
          </p:nvPr>
        </p:nvSpPr>
        <p:spPr>
          <a:xfrm>
            <a:off x="3189975" y="3189694"/>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Director of Campus Operations	</a:t>
            </a:r>
            <a:endParaRPr sz="1200">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Advises ELCs and chapters on best practices for operating on campus and works with campuses to work smarter and better with our chapters</a:t>
            </a:r>
            <a:endParaRPr sz="1200">
              <a:solidFill>
                <a:srgbClr val="000000"/>
              </a:solidFill>
            </a:endParaRPr>
          </a:p>
        </p:txBody>
      </p:sp>
      <p:sp>
        <p:nvSpPr>
          <p:cNvPr id="397" name="Google Shape;397;p70"/>
          <p:cNvSpPr txBox="1"/>
          <p:nvPr>
            <p:ph idx="4294967295" type="body"/>
          </p:nvPr>
        </p:nvSpPr>
        <p:spPr>
          <a:xfrm>
            <a:off x="6009025" y="3138744"/>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Director of Leadership D</a:t>
            </a:r>
            <a:r>
              <a:rPr lang="en">
                <a:solidFill>
                  <a:srgbClr val="000000"/>
                </a:solidFill>
              </a:rPr>
              <a:t>evelopment</a:t>
            </a:r>
            <a:endParaRPr sz="1200">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Advises ELCs and chapters on best </a:t>
            </a:r>
            <a:r>
              <a:rPr lang="en" sz="1200">
                <a:solidFill>
                  <a:srgbClr val="000000"/>
                </a:solidFill>
              </a:rPr>
              <a:t>practices</a:t>
            </a:r>
            <a:r>
              <a:rPr lang="en" sz="1200">
                <a:solidFill>
                  <a:srgbClr val="000000"/>
                </a:solidFill>
              </a:rPr>
              <a:t> for fraternal education </a:t>
            </a:r>
            <a:endParaRPr sz="1200">
              <a:solidFill>
                <a:srgbClr val="000000"/>
              </a:solidFill>
            </a:endParaRPr>
          </a:p>
        </p:txBody>
      </p:sp>
      <p:sp>
        <p:nvSpPr>
          <p:cNvPr id="398" name="Google Shape;398;p70"/>
          <p:cNvSpPr txBox="1"/>
          <p:nvPr>
            <p:ph idx="1" type="body"/>
          </p:nvPr>
        </p:nvSpPr>
        <p:spPr>
          <a:xfrm>
            <a:off x="6197425" y="863125"/>
            <a:ext cx="2182200" cy="38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F1C232"/>
              </a:buClr>
              <a:buSzPts val="1800"/>
              <a:buNone/>
            </a:pPr>
            <a:r>
              <a:rPr lang="en">
                <a:solidFill>
                  <a:srgbClr val="000000"/>
                </a:solidFill>
              </a:rPr>
              <a:t>Kyle Whitlock</a:t>
            </a:r>
            <a:r>
              <a:rPr lang="en">
                <a:solidFill>
                  <a:srgbClr val="000000"/>
                </a:solidFill>
              </a:rPr>
              <a:t> </a:t>
            </a:r>
            <a:endParaRPr>
              <a:solidFill>
                <a:srgbClr val="000000"/>
              </a:solidFill>
            </a:endParaRPr>
          </a:p>
        </p:txBody>
      </p:sp>
      <p:sp>
        <p:nvSpPr>
          <p:cNvPr id="399" name="Google Shape;399;p70"/>
          <p:cNvSpPr txBox="1"/>
          <p:nvPr>
            <p:ph idx="1" type="body"/>
          </p:nvPr>
        </p:nvSpPr>
        <p:spPr>
          <a:xfrm>
            <a:off x="3278325" y="863125"/>
            <a:ext cx="2182200" cy="38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F1C232"/>
              </a:buClr>
              <a:buSzPts val="1800"/>
              <a:buNone/>
            </a:pPr>
            <a:r>
              <a:rPr lang="en">
                <a:solidFill>
                  <a:srgbClr val="000000"/>
                </a:solidFill>
              </a:rPr>
              <a:t>Andrew Neiberg</a:t>
            </a:r>
            <a:endParaRPr>
              <a:solidFill>
                <a:srgbClr val="000000"/>
              </a:solidFill>
            </a:endParaRPr>
          </a:p>
        </p:txBody>
      </p:sp>
      <p:pic>
        <p:nvPicPr>
          <p:cNvPr id="400" name="Google Shape;400;p70"/>
          <p:cNvPicPr preferRelativeResize="0"/>
          <p:nvPr/>
        </p:nvPicPr>
        <p:blipFill>
          <a:blip r:embed="rId3">
            <a:alphaModFix/>
          </a:blip>
          <a:stretch>
            <a:fillRect/>
          </a:stretch>
        </p:blipFill>
        <p:spPr>
          <a:xfrm>
            <a:off x="6098743" y="1506375"/>
            <a:ext cx="2379581" cy="1517623"/>
          </a:xfrm>
          <a:prstGeom prst="rect">
            <a:avLst/>
          </a:prstGeom>
          <a:noFill/>
          <a:ln>
            <a:noFill/>
          </a:ln>
        </p:spPr>
      </p:pic>
      <p:pic>
        <p:nvPicPr>
          <p:cNvPr id="401" name="Google Shape;401;p70"/>
          <p:cNvPicPr preferRelativeResize="0"/>
          <p:nvPr/>
        </p:nvPicPr>
        <p:blipFill>
          <a:blip r:embed="rId4">
            <a:alphaModFix/>
          </a:blip>
          <a:stretch>
            <a:fillRect/>
          </a:stretch>
        </p:blipFill>
        <p:spPr>
          <a:xfrm>
            <a:off x="931975" y="1315050"/>
            <a:ext cx="1957001" cy="1900251"/>
          </a:xfrm>
          <a:prstGeom prst="rect">
            <a:avLst/>
          </a:prstGeom>
          <a:noFill/>
          <a:ln>
            <a:noFill/>
          </a:ln>
        </p:spPr>
      </p:pic>
      <p:pic>
        <p:nvPicPr>
          <p:cNvPr id="402" name="Google Shape;402;p70"/>
          <p:cNvPicPr preferRelativeResize="0"/>
          <p:nvPr/>
        </p:nvPicPr>
        <p:blipFill>
          <a:blip r:embed="rId5">
            <a:alphaModFix/>
          </a:blip>
          <a:stretch>
            <a:fillRect/>
          </a:stretch>
        </p:blipFill>
        <p:spPr>
          <a:xfrm>
            <a:off x="3342375" y="1396525"/>
            <a:ext cx="2366553" cy="16407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06" name="Shape 406"/>
        <p:cNvGrpSpPr/>
        <p:nvPr/>
      </p:nvGrpSpPr>
      <p:grpSpPr>
        <a:xfrm>
          <a:off x="0" y="0"/>
          <a:ext cx="0" cy="0"/>
          <a:chOff x="0" y="0"/>
          <a:chExt cx="0" cy="0"/>
        </a:xfrm>
      </p:grpSpPr>
      <p:sp>
        <p:nvSpPr>
          <p:cNvPr id="407" name="Google Shape;407;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F1C232"/>
              </a:buClr>
              <a:buSzPts val="2100"/>
              <a:buFont typeface="Arial"/>
              <a:buNone/>
            </a:pPr>
            <a:r>
              <a:rPr lang="en" sz="2100">
                <a:solidFill>
                  <a:srgbClr val="000000"/>
                </a:solidFill>
              </a:rPr>
              <a:t>Educational Leadership Consultant</a:t>
            </a:r>
            <a:endParaRPr sz="2100">
              <a:solidFill>
                <a:srgbClr val="000000"/>
              </a:solidFill>
            </a:endParaRPr>
          </a:p>
          <a:p>
            <a:pPr indent="0" lvl="0" marL="0" rtl="0" algn="l">
              <a:spcBef>
                <a:spcPts val="1600"/>
              </a:spcBef>
              <a:spcAft>
                <a:spcPts val="0"/>
              </a:spcAft>
              <a:buNone/>
            </a:pPr>
            <a:r>
              <a:t/>
            </a:r>
            <a:endParaRPr>
              <a:solidFill>
                <a:srgbClr val="000000"/>
              </a:solidFill>
            </a:endParaRPr>
          </a:p>
        </p:txBody>
      </p:sp>
      <p:sp>
        <p:nvSpPr>
          <p:cNvPr id="408" name="Google Shape;408;p71"/>
          <p:cNvSpPr txBox="1"/>
          <p:nvPr>
            <p:ph idx="4294967295" type="body"/>
          </p:nvPr>
        </p:nvSpPr>
        <p:spPr>
          <a:xfrm>
            <a:off x="3332775" y="2744419"/>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Your ELC</a:t>
            </a:r>
            <a:endParaRPr>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Advises  a region of chapters, working with them on day-to-day operations. These are the people you will see most often.</a:t>
            </a:r>
            <a:endParaRPr sz="12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12" name="Shape 412"/>
        <p:cNvGrpSpPr/>
        <p:nvPr/>
      </p:nvGrpSpPr>
      <p:grpSpPr>
        <a:xfrm>
          <a:off x="0" y="0"/>
          <a:ext cx="0" cy="0"/>
          <a:chOff x="0" y="0"/>
          <a:chExt cx="0" cy="0"/>
        </a:xfrm>
      </p:grpSpPr>
      <p:pic>
        <p:nvPicPr>
          <p:cNvPr id="413" name="Google Shape;413;p72"/>
          <p:cNvPicPr preferRelativeResize="0"/>
          <p:nvPr/>
        </p:nvPicPr>
        <p:blipFill>
          <a:blip r:embed="rId3">
            <a:alphaModFix/>
          </a:blip>
          <a:stretch>
            <a:fillRect/>
          </a:stretch>
        </p:blipFill>
        <p:spPr>
          <a:xfrm>
            <a:off x="258375" y="1383600"/>
            <a:ext cx="3062940" cy="2008663"/>
          </a:xfrm>
          <a:prstGeom prst="rect">
            <a:avLst/>
          </a:prstGeom>
          <a:noFill/>
          <a:ln>
            <a:noFill/>
          </a:ln>
        </p:spPr>
      </p:pic>
      <p:sp>
        <p:nvSpPr>
          <p:cNvPr id="414" name="Google Shape;414;p72"/>
          <p:cNvSpPr txBox="1"/>
          <p:nvPr>
            <p:ph idx="4294967295" type="body"/>
          </p:nvPr>
        </p:nvSpPr>
        <p:spPr>
          <a:xfrm>
            <a:off x="869375" y="3478094"/>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Chief Programming officer</a:t>
            </a:r>
            <a:endParaRPr>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Oversees the programming department, works on partnerships and initiatives for undergrads</a:t>
            </a:r>
            <a:endParaRPr sz="1200">
              <a:solidFill>
                <a:srgbClr val="000000"/>
              </a:solidFill>
            </a:endParaRPr>
          </a:p>
        </p:txBody>
      </p:sp>
      <p:sp>
        <p:nvSpPr>
          <p:cNvPr id="415" name="Google Shape;415;p72"/>
          <p:cNvSpPr txBox="1"/>
          <p:nvPr>
            <p:ph idx="4294967295" type="body"/>
          </p:nvPr>
        </p:nvSpPr>
        <p:spPr>
          <a:xfrm>
            <a:off x="6236525" y="3392269"/>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Jewish and Israel Programming </a:t>
            </a:r>
            <a:r>
              <a:rPr lang="en">
                <a:solidFill>
                  <a:srgbClr val="000000"/>
                </a:solidFill>
              </a:rPr>
              <a:t>coordinator</a:t>
            </a:r>
            <a:endParaRPr>
              <a:solidFill>
                <a:srgbClr val="000000"/>
              </a:solidFill>
            </a:endParaRPr>
          </a:p>
          <a:p>
            <a:pPr indent="0" lvl="0" marL="0" rtl="0" algn="l">
              <a:spcBef>
                <a:spcPts val="1600"/>
              </a:spcBef>
              <a:spcAft>
                <a:spcPts val="0"/>
              </a:spcAft>
              <a:buClr>
                <a:srgbClr val="F1C232"/>
              </a:buClr>
              <a:buSzPts val="2100"/>
              <a:buNone/>
            </a:pPr>
            <a:r>
              <a:rPr lang="en" sz="1200">
                <a:solidFill>
                  <a:srgbClr val="000000"/>
                </a:solidFill>
              </a:rPr>
              <a:t>Oversees special projects and initiatives </a:t>
            </a:r>
            <a:endParaRPr sz="1200">
              <a:solidFill>
                <a:srgbClr val="000000"/>
              </a:solidFill>
            </a:endParaRPr>
          </a:p>
          <a:p>
            <a:pPr indent="0" lvl="0" marL="0" rtl="0" algn="l">
              <a:lnSpc>
                <a:spcPct val="90000"/>
              </a:lnSpc>
              <a:spcBef>
                <a:spcPts val="1600"/>
              </a:spcBef>
              <a:spcAft>
                <a:spcPts val="1600"/>
              </a:spcAft>
              <a:buClr>
                <a:srgbClr val="F1C232"/>
              </a:buClr>
              <a:buSzPts val="2100"/>
              <a:buNone/>
            </a:pPr>
            <a:r>
              <a:t/>
            </a:r>
            <a:endParaRPr sz="1200">
              <a:solidFill>
                <a:srgbClr val="000000"/>
              </a:solidFill>
            </a:endParaRPr>
          </a:p>
        </p:txBody>
      </p:sp>
      <p:sp>
        <p:nvSpPr>
          <p:cNvPr id="416" name="Google Shape;416;p72"/>
          <p:cNvSpPr txBox="1"/>
          <p:nvPr>
            <p:ph idx="1" type="body"/>
          </p:nvPr>
        </p:nvSpPr>
        <p:spPr>
          <a:xfrm>
            <a:off x="6424925" y="1002600"/>
            <a:ext cx="2182200" cy="38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F1C232"/>
              </a:buClr>
              <a:buSzPts val="1800"/>
              <a:buNone/>
            </a:pPr>
            <a:r>
              <a:rPr lang="en">
                <a:solidFill>
                  <a:srgbClr val="000000"/>
                </a:solidFill>
              </a:rPr>
              <a:t>Ethan White</a:t>
            </a:r>
            <a:endParaRPr>
              <a:solidFill>
                <a:srgbClr val="000000"/>
              </a:solidFill>
            </a:endParaRPr>
          </a:p>
        </p:txBody>
      </p:sp>
      <p:sp>
        <p:nvSpPr>
          <p:cNvPr id="417" name="Google Shape;417;p72"/>
          <p:cNvSpPr txBox="1"/>
          <p:nvPr>
            <p:ph idx="1" type="body"/>
          </p:nvPr>
        </p:nvSpPr>
        <p:spPr>
          <a:xfrm>
            <a:off x="3868750" y="1002600"/>
            <a:ext cx="2182200" cy="38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F1C232"/>
              </a:buClr>
              <a:buSzPts val="1800"/>
              <a:buNone/>
            </a:pPr>
            <a:r>
              <a:rPr lang="en">
                <a:solidFill>
                  <a:srgbClr val="000000"/>
                </a:solidFill>
              </a:rPr>
              <a:t>Moshe Lencer</a:t>
            </a:r>
            <a:endParaRPr>
              <a:solidFill>
                <a:srgbClr val="000000"/>
              </a:solidFill>
            </a:endParaRPr>
          </a:p>
        </p:txBody>
      </p:sp>
      <p:sp>
        <p:nvSpPr>
          <p:cNvPr id="418" name="Google Shape;418;p72"/>
          <p:cNvSpPr txBox="1"/>
          <p:nvPr>
            <p:ph idx="1" type="body"/>
          </p:nvPr>
        </p:nvSpPr>
        <p:spPr>
          <a:xfrm>
            <a:off x="1057775" y="1002600"/>
            <a:ext cx="2182200" cy="38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F1C232"/>
              </a:buClr>
              <a:buSzPts val="1800"/>
              <a:buNone/>
            </a:pPr>
            <a:r>
              <a:rPr lang="en">
                <a:solidFill>
                  <a:srgbClr val="000000"/>
                </a:solidFill>
              </a:rPr>
              <a:t>Jon Bridge</a:t>
            </a:r>
            <a:endParaRPr>
              <a:solidFill>
                <a:srgbClr val="000000"/>
              </a:solidFill>
            </a:endParaRPr>
          </a:p>
        </p:txBody>
      </p:sp>
      <p:sp>
        <p:nvSpPr>
          <p:cNvPr id="419" name="Google Shape;419;p72"/>
          <p:cNvSpPr txBox="1"/>
          <p:nvPr>
            <p:ph idx="4294967295" type="body"/>
          </p:nvPr>
        </p:nvSpPr>
        <p:spPr>
          <a:xfrm>
            <a:off x="3680350" y="3392269"/>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Director of Jewish Enrichment and Education</a:t>
            </a:r>
            <a:endParaRPr>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Supervises the Jewish Programming associates and works on Jewish and Israel related educational initiatives </a:t>
            </a:r>
            <a:endParaRPr sz="1200">
              <a:solidFill>
                <a:srgbClr val="000000"/>
              </a:solidFill>
            </a:endParaRPr>
          </a:p>
        </p:txBody>
      </p:sp>
      <p:pic>
        <p:nvPicPr>
          <p:cNvPr id="420" name="Google Shape;420;p72"/>
          <p:cNvPicPr preferRelativeResize="0"/>
          <p:nvPr/>
        </p:nvPicPr>
        <p:blipFill>
          <a:blip r:embed="rId4">
            <a:alphaModFix/>
          </a:blip>
          <a:stretch>
            <a:fillRect/>
          </a:stretch>
        </p:blipFill>
        <p:spPr>
          <a:xfrm>
            <a:off x="3989137" y="1536000"/>
            <a:ext cx="1823839" cy="1821299"/>
          </a:xfrm>
          <a:prstGeom prst="rect">
            <a:avLst/>
          </a:prstGeom>
          <a:noFill/>
          <a:ln>
            <a:noFill/>
          </a:ln>
        </p:spPr>
      </p:pic>
      <p:pic>
        <p:nvPicPr>
          <p:cNvPr id="421" name="Google Shape;421;p72"/>
          <p:cNvPicPr preferRelativeResize="0"/>
          <p:nvPr/>
        </p:nvPicPr>
        <p:blipFill>
          <a:blip r:embed="rId5">
            <a:alphaModFix/>
          </a:blip>
          <a:stretch>
            <a:fillRect/>
          </a:stretch>
        </p:blipFill>
        <p:spPr>
          <a:xfrm>
            <a:off x="5965376" y="1536000"/>
            <a:ext cx="2715739" cy="17038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25" name="Shape 425"/>
        <p:cNvGrpSpPr/>
        <p:nvPr/>
      </p:nvGrpSpPr>
      <p:grpSpPr>
        <a:xfrm>
          <a:off x="0" y="0"/>
          <a:ext cx="0" cy="0"/>
          <a:chOff x="0" y="0"/>
          <a:chExt cx="0" cy="0"/>
        </a:xfrm>
      </p:grpSpPr>
      <p:sp>
        <p:nvSpPr>
          <p:cNvPr id="426" name="Google Shape;426;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Jewish Programming Associate</a:t>
            </a:r>
            <a:endParaRPr>
              <a:solidFill>
                <a:srgbClr val="000000"/>
              </a:solidFill>
            </a:endParaRPr>
          </a:p>
        </p:txBody>
      </p:sp>
      <p:sp>
        <p:nvSpPr>
          <p:cNvPr id="427" name="Google Shape;427;p73"/>
          <p:cNvSpPr txBox="1"/>
          <p:nvPr>
            <p:ph idx="4294967295" type="body"/>
          </p:nvPr>
        </p:nvSpPr>
        <p:spPr>
          <a:xfrm>
            <a:off x="3332775" y="2744419"/>
            <a:ext cx="2559000" cy="1821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1C232"/>
              </a:buClr>
              <a:buSzPts val="2100"/>
              <a:buNone/>
            </a:pPr>
            <a:r>
              <a:rPr lang="en">
                <a:solidFill>
                  <a:srgbClr val="000000"/>
                </a:solidFill>
              </a:rPr>
              <a:t>Your JPA</a:t>
            </a:r>
            <a:endParaRPr>
              <a:solidFill>
                <a:srgbClr val="000000"/>
              </a:solidFill>
            </a:endParaRPr>
          </a:p>
          <a:p>
            <a:pPr indent="0" lvl="0" marL="0" rtl="0" algn="l">
              <a:lnSpc>
                <a:spcPct val="90000"/>
              </a:lnSpc>
              <a:spcBef>
                <a:spcPts val="1600"/>
              </a:spcBef>
              <a:spcAft>
                <a:spcPts val="1600"/>
              </a:spcAft>
              <a:buClr>
                <a:srgbClr val="F1C232"/>
              </a:buClr>
              <a:buSzPts val="2100"/>
              <a:buNone/>
            </a:pPr>
            <a:r>
              <a:rPr lang="en" sz="1200">
                <a:solidFill>
                  <a:srgbClr val="000000"/>
                </a:solidFill>
              </a:rPr>
              <a:t>Advises  regions of chapters, working with them on day-to-day operations in the realm of </a:t>
            </a:r>
            <a:r>
              <a:rPr lang="en" sz="1200">
                <a:solidFill>
                  <a:srgbClr val="000000"/>
                </a:solidFill>
              </a:rPr>
              <a:t>programming</a:t>
            </a:r>
            <a:r>
              <a:rPr lang="en" sz="1200">
                <a:solidFill>
                  <a:srgbClr val="000000"/>
                </a:solidFill>
              </a:rPr>
              <a:t> and Jewish </a:t>
            </a:r>
            <a:r>
              <a:rPr lang="en" sz="1200">
                <a:solidFill>
                  <a:srgbClr val="000000"/>
                </a:solidFill>
              </a:rPr>
              <a:t>involvement</a:t>
            </a:r>
            <a:endParaRPr sz="12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31" name="Shape 431"/>
        <p:cNvGrpSpPr/>
        <p:nvPr/>
      </p:nvGrpSpPr>
      <p:grpSpPr>
        <a:xfrm>
          <a:off x="0" y="0"/>
          <a:ext cx="0" cy="0"/>
          <a:chOff x="0" y="0"/>
          <a:chExt cx="0" cy="0"/>
        </a:xfrm>
      </p:grpSpPr>
      <p:sp>
        <p:nvSpPr>
          <p:cNvPr id="432" name="Google Shape;432;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The Executive Board and their Roles</a:t>
            </a:r>
            <a:endParaRPr>
              <a:solidFill>
                <a:srgbClr val="0B1238"/>
              </a:solidFill>
            </a:endParaRPr>
          </a:p>
        </p:txBody>
      </p:sp>
      <p:sp>
        <p:nvSpPr>
          <p:cNvPr id="433" name="Google Shape;433;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lang="en">
                <a:solidFill>
                  <a:srgbClr val="0B1238"/>
                </a:solidFill>
              </a:rPr>
              <a:t>Eboard is made up of:</a:t>
            </a:r>
            <a:endParaRPr>
              <a:solidFill>
                <a:srgbClr val="0B1238"/>
              </a:solidFill>
            </a:endParaRPr>
          </a:p>
          <a:p>
            <a:pPr indent="-342900" lvl="0" marL="457200" rtl="0" algn="l">
              <a:lnSpc>
                <a:spcPct val="90000"/>
              </a:lnSpc>
              <a:spcBef>
                <a:spcPts val="1600"/>
              </a:spcBef>
              <a:spcAft>
                <a:spcPts val="0"/>
              </a:spcAft>
              <a:buClr>
                <a:srgbClr val="F1C232"/>
              </a:buClr>
              <a:buSzPts val="1800"/>
              <a:buChar char="●"/>
            </a:pPr>
            <a:r>
              <a:rPr b="1" lang="en">
                <a:solidFill>
                  <a:srgbClr val="0B1238"/>
                </a:solidFill>
              </a:rPr>
              <a:t>Brother </a:t>
            </a:r>
            <a:r>
              <a:rPr b="1" lang="en">
                <a:solidFill>
                  <a:srgbClr val="0B1238"/>
                </a:solidFill>
              </a:rPr>
              <a:t>Master (</a:t>
            </a:r>
            <a:r>
              <a:rPr b="1" lang="en">
                <a:solidFill>
                  <a:srgbClr val="D4AF37"/>
                </a:solidFill>
              </a:rPr>
              <a:t>CEO</a:t>
            </a:r>
            <a:r>
              <a:rPr b="1" lang="en">
                <a:solidFill>
                  <a:srgbClr val="0B1238"/>
                </a:solidFill>
              </a:rPr>
              <a:t>)</a:t>
            </a:r>
            <a:endParaRPr b="1">
              <a:solidFill>
                <a:srgbClr val="0B1238"/>
              </a:solidFill>
            </a:endParaRPr>
          </a:p>
          <a:p>
            <a:pPr indent="-342900" lvl="0" marL="457200" rtl="0" algn="l">
              <a:lnSpc>
                <a:spcPct val="90000"/>
              </a:lnSpc>
              <a:spcBef>
                <a:spcPts val="0"/>
              </a:spcBef>
              <a:spcAft>
                <a:spcPts val="0"/>
              </a:spcAft>
              <a:buClr>
                <a:srgbClr val="F1C232"/>
              </a:buClr>
              <a:buSzPts val="1800"/>
              <a:buChar char="●"/>
            </a:pPr>
            <a:r>
              <a:rPr b="1" lang="en">
                <a:solidFill>
                  <a:srgbClr val="0B1238"/>
                </a:solidFill>
              </a:rPr>
              <a:t>Lieutenant Master (</a:t>
            </a:r>
            <a:r>
              <a:rPr b="1" lang="en">
                <a:solidFill>
                  <a:srgbClr val="D4AF37"/>
                </a:solidFill>
              </a:rPr>
              <a:t>COO</a:t>
            </a:r>
            <a:r>
              <a:rPr b="1" lang="en">
                <a:solidFill>
                  <a:srgbClr val="0B1238"/>
                </a:solidFill>
              </a:rPr>
              <a:t>)</a:t>
            </a:r>
            <a:endParaRPr b="1">
              <a:solidFill>
                <a:srgbClr val="0B1238"/>
              </a:solidFill>
            </a:endParaRPr>
          </a:p>
          <a:p>
            <a:pPr indent="-342900" lvl="0" marL="457200" rtl="0" algn="l">
              <a:lnSpc>
                <a:spcPct val="90000"/>
              </a:lnSpc>
              <a:spcBef>
                <a:spcPts val="0"/>
              </a:spcBef>
              <a:spcAft>
                <a:spcPts val="0"/>
              </a:spcAft>
              <a:buClr>
                <a:srgbClr val="F1C232"/>
              </a:buClr>
              <a:buSzPts val="1800"/>
              <a:buChar char="●"/>
            </a:pPr>
            <a:r>
              <a:rPr b="1" lang="en">
                <a:solidFill>
                  <a:srgbClr val="0B1238"/>
                </a:solidFill>
              </a:rPr>
              <a:t>Scribe (</a:t>
            </a:r>
            <a:r>
              <a:rPr b="1" lang="en">
                <a:solidFill>
                  <a:srgbClr val="D4AF37"/>
                </a:solidFill>
              </a:rPr>
              <a:t>Chief Secretary</a:t>
            </a:r>
            <a:r>
              <a:rPr b="1" lang="en">
                <a:solidFill>
                  <a:srgbClr val="0B1238"/>
                </a:solidFill>
              </a:rPr>
              <a:t>)</a:t>
            </a:r>
            <a:endParaRPr b="1">
              <a:solidFill>
                <a:srgbClr val="0B1238"/>
              </a:solidFill>
            </a:endParaRPr>
          </a:p>
          <a:p>
            <a:pPr indent="-342900" lvl="0" marL="457200" rtl="0" algn="l">
              <a:lnSpc>
                <a:spcPct val="90000"/>
              </a:lnSpc>
              <a:spcBef>
                <a:spcPts val="0"/>
              </a:spcBef>
              <a:spcAft>
                <a:spcPts val="0"/>
              </a:spcAft>
              <a:buClr>
                <a:srgbClr val="F1C232"/>
              </a:buClr>
              <a:buSzPts val="1800"/>
              <a:buChar char="●"/>
            </a:pPr>
            <a:r>
              <a:rPr b="1" lang="en">
                <a:solidFill>
                  <a:srgbClr val="0B1238"/>
                </a:solidFill>
              </a:rPr>
              <a:t>Exchequer (</a:t>
            </a:r>
            <a:r>
              <a:rPr b="1" lang="en">
                <a:solidFill>
                  <a:srgbClr val="D4AF37"/>
                </a:solidFill>
              </a:rPr>
              <a:t>CFO</a:t>
            </a:r>
            <a:r>
              <a:rPr b="1" lang="en">
                <a:solidFill>
                  <a:srgbClr val="0B1238"/>
                </a:solidFill>
              </a:rPr>
              <a:t>)</a:t>
            </a:r>
            <a:endParaRPr b="1">
              <a:solidFill>
                <a:srgbClr val="0B1238"/>
              </a:solidFill>
            </a:endParaRPr>
          </a:p>
          <a:p>
            <a:pPr indent="-342900" lvl="0" marL="457200" rtl="0" algn="l">
              <a:lnSpc>
                <a:spcPct val="90000"/>
              </a:lnSpc>
              <a:spcBef>
                <a:spcPts val="0"/>
              </a:spcBef>
              <a:spcAft>
                <a:spcPts val="0"/>
              </a:spcAft>
              <a:buClr>
                <a:srgbClr val="F1C232"/>
              </a:buClr>
              <a:buSzPts val="1800"/>
              <a:buChar char="●"/>
            </a:pPr>
            <a:r>
              <a:rPr b="1" lang="en">
                <a:solidFill>
                  <a:srgbClr val="0B1238"/>
                </a:solidFill>
              </a:rPr>
              <a:t>Sentinel (</a:t>
            </a:r>
            <a:r>
              <a:rPr b="1" lang="en">
                <a:solidFill>
                  <a:srgbClr val="D4AF37"/>
                </a:solidFill>
              </a:rPr>
              <a:t>Sergeant</a:t>
            </a:r>
            <a:r>
              <a:rPr b="1" lang="en">
                <a:solidFill>
                  <a:srgbClr val="D4AF37"/>
                </a:solidFill>
              </a:rPr>
              <a:t> at Arms</a:t>
            </a:r>
            <a:r>
              <a:rPr b="1" lang="en">
                <a:solidFill>
                  <a:srgbClr val="0B1238"/>
                </a:solidFill>
              </a:rPr>
              <a:t> / </a:t>
            </a:r>
            <a:r>
              <a:rPr b="1" lang="en">
                <a:solidFill>
                  <a:srgbClr val="D4AF37"/>
                </a:solidFill>
              </a:rPr>
              <a:t>Health &amp; Safety Officer</a:t>
            </a:r>
            <a:r>
              <a:rPr b="1" lang="en">
                <a:solidFill>
                  <a:srgbClr val="0B1238"/>
                </a:solidFill>
              </a:rPr>
              <a:t>)</a:t>
            </a:r>
            <a:endParaRPr b="1">
              <a:solidFill>
                <a:srgbClr val="0B1238"/>
              </a:solidFill>
            </a:endParaRPr>
          </a:p>
          <a:p>
            <a:pPr indent="-342900" lvl="0" marL="457200" rtl="0" algn="l">
              <a:lnSpc>
                <a:spcPct val="90000"/>
              </a:lnSpc>
              <a:spcBef>
                <a:spcPts val="0"/>
              </a:spcBef>
              <a:spcAft>
                <a:spcPts val="0"/>
              </a:spcAft>
              <a:buClr>
                <a:srgbClr val="F1C232"/>
              </a:buClr>
              <a:buSzPts val="1800"/>
              <a:buChar char="●"/>
            </a:pPr>
            <a:r>
              <a:rPr b="1" lang="en">
                <a:solidFill>
                  <a:srgbClr val="0B1238"/>
                </a:solidFill>
              </a:rPr>
              <a:t>Brother at Large (Optional +35 members) (</a:t>
            </a:r>
            <a:r>
              <a:rPr b="1" lang="en">
                <a:solidFill>
                  <a:srgbClr val="D4AF37"/>
                </a:solidFill>
              </a:rPr>
              <a:t>Human Resources</a:t>
            </a:r>
            <a:r>
              <a:rPr b="1" lang="en">
                <a:solidFill>
                  <a:srgbClr val="0B1238"/>
                </a:solidFill>
              </a:rPr>
              <a:t>)</a:t>
            </a:r>
            <a:endParaRPr b="1">
              <a:solidFill>
                <a:srgbClr val="0B1238"/>
              </a:solidFill>
            </a:endParaRPr>
          </a:p>
          <a:p>
            <a:pPr indent="-342900" lvl="0" marL="457200" rtl="0" algn="l">
              <a:lnSpc>
                <a:spcPct val="90000"/>
              </a:lnSpc>
              <a:spcBef>
                <a:spcPts val="0"/>
              </a:spcBef>
              <a:spcAft>
                <a:spcPts val="0"/>
              </a:spcAft>
              <a:buClr>
                <a:srgbClr val="F1C232"/>
              </a:buClr>
              <a:buSzPts val="1800"/>
              <a:buChar char="●"/>
            </a:pPr>
            <a:r>
              <a:rPr b="1" lang="en">
                <a:solidFill>
                  <a:srgbClr val="0B1238"/>
                </a:solidFill>
              </a:rPr>
              <a:t>Rush (</a:t>
            </a:r>
            <a:r>
              <a:rPr b="1" lang="en">
                <a:solidFill>
                  <a:srgbClr val="0B1238"/>
                </a:solidFill>
              </a:rPr>
              <a:t>Optional +35 members</a:t>
            </a:r>
            <a:r>
              <a:rPr b="1" lang="en">
                <a:solidFill>
                  <a:srgbClr val="0B1238"/>
                </a:solidFill>
              </a:rPr>
              <a:t>) (</a:t>
            </a:r>
            <a:r>
              <a:rPr b="1" lang="en">
                <a:solidFill>
                  <a:srgbClr val="D4AF37"/>
                </a:solidFill>
              </a:rPr>
              <a:t>Recruiter</a:t>
            </a:r>
            <a:r>
              <a:rPr b="1" lang="en">
                <a:solidFill>
                  <a:srgbClr val="0B1238"/>
                </a:solidFill>
              </a:rPr>
              <a:t>)</a:t>
            </a:r>
            <a:endParaRPr b="1">
              <a:solidFill>
                <a:srgbClr val="0B1238"/>
              </a:solidFill>
            </a:endParaRPr>
          </a:p>
          <a:p>
            <a:pPr indent="-342900" lvl="0" marL="457200" rtl="0" algn="l">
              <a:lnSpc>
                <a:spcPct val="90000"/>
              </a:lnSpc>
              <a:spcBef>
                <a:spcPts val="0"/>
              </a:spcBef>
              <a:spcAft>
                <a:spcPts val="0"/>
              </a:spcAft>
              <a:buClr>
                <a:srgbClr val="F1C232"/>
              </a:buClr>
              <a:buSzPts val="1800"/>
              <a:buChar char="●"/>
            </a:pPr>
            <a:r>
              <a:rPr b="1" lang="en">
                <a:solidFill>
                  <a:srgbClr val="0B1238"/>
                </a:solidFill>
              </a:rPr>
              <a:t>New Member Educator (Optional +35 groups) (</a:t>
            </a:r>
            <a:r>
              <a:rPr b="1" lang="en">
                <a:solidFill>
                  <a:srgbClr val="D4AF37"/>
                </a:solidFill>
              </a:rPr>
              <a:t>Onboarding</a:t>
            </a:r>
            <a:r>
              <a:rPr b="1" lang="en">
                <a:solidFill>
                  <a:srgbClr val="0B1238"/>
                </a:solidFill>
              </a:rPr>
              <a:t>)</a:t>
            </a:r>
            <a:endParaRPr b="1">
              <a:solidFill>
                <a:srgbClr val="0B123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37" name="Shape 437"/>
        <p:cNvGrpSpPr/>
        <p:nvPr/>
      </p:nvGrpSpPr>
      <p:grpSpPr>
        <a:xfrm>
          <a:off x="0" y="0"/>
          <a:ext cx="0" cy="0"/>
          <a:chOff x="0" y="0"/>
          <a:chExt cx="0" cy="0"/>
        </a:xfrm>
      </p:grpSpPr>
      <p:sp>
        <p:nvSpPr>
          <p:cNvPr id="438" name="Google Shape;438;p7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Brother </a:t>
            </a:r>
            <a:r>
              <a:rPr lang="en">
                <a:solidFill>
                  <a:srgbClr val="0B1238"/>
                </a:solidFill>
              </a:rPr>
              <a:t>Master (CEO)</a:t>
            </a:r>
            <a:endParaRPr>
              <a:solidFill>
                <a:srgbClr val="0B1238"/>
              </a:solidFill>
            </a:endParaRPr>
          </a:p>
        </p:txBody>
      </p:sp>
      <p:sp>
        <p:nvSpPr>
          <p:cNvPr id="439" name="Google Shape;439;p75"/>
          <p:cNvSpPr txBox="1"/>
          <p:nvPr>
            <p:ph idx="1" type="body"/>
          </p:nvPr>
        </p:nvSpPr>
        <p:spPr>
          <a:xfrm>
            <a:off x="311700" y="863550"/>
            <a:ext cx="86664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accent4"/>
              </a:buClr>
              <a:buSzPts val="1800"/>
              <a:buNone/>
            </a:pPr>
            <a:r>
              <a:rPr lang="en">
                <a:solidFill>
                  <a:srgbClr val="0B1238"/>
                </a:solidFill>
              </a:rPr>
              <a:t>Expectation</a:t>
            </a:r>
            <a:r>
              <a:rPr lang="en">
                <a:solidFill>
                  <a:srgbClr val="0B1238"/>
                </a:solidFill>
              </a:rPr>
              <a:t>s include:</a:t>
            </a:r>
            <a:endParaRPr>
              <a:solidFill>
                <a:srgbClr val="0B1238"/>
              </a:solidFill>
            </a:endParaRPr>
          </a:p>
          <a:p>
            <a:pPr indent="-342900" lvl="0" marL="457200" marR="262128" rtl="0" algn="l">
              <a:lnSpc>
                <a:spcPct val="115000"/>
              </a:lnSpc>
              <a:spcBef>
                <a:spcPts val="1000"/>
              </a:spcBef>
              <a:spcAft>
                <a:spcPts val="0"/>
              </a:spcAft>
              <a:buClr>
                <a:srgbClr val="F1C232"/>
              </a:buClr>
              <a:buSzPts val="1800"/>
              <a:buFont typeface="Times New Roman"/>
              <a:buChar char="●"/>
            </a:pPr>
            <a:r>
              <a:rPr lang="en" sz="1800">
                <a:solidFill>
                  <a:srgbClr val="0B1238"/>
                </a:solidFill>
              </a:rPr>
              <a:t>Maintain safety of the chapter and its members.</a:t>
            </a:r>
            <a:endParaRPr sz="1800">
              <a:solidFill>
                <a:srgbClr val="0B1238"/>
              </a:solidFill>
            </a:endParaRPr>
          </a:p>
          <a:p>
            <a:pPr indent="-342900" lvl="0" marL="457200" marR="262128" rtl="0" algn="l">
              <a:lnSpc>
                <a:spcPct val="115000"/>
              </a:lnSpc>
              <a:spcBef>
                <a:spcPts val="1000"/>
              </a:spcBef>
              <a:spcAft>
                <a:spcPts val="0"/>
              </a:spcAft>
              <a:buClr>
                <a:srgbClr val="F1C232"/>
              </a:buClr>
              <a:buSzPts val="1800"/>
              <a:buFont typeface="Times New Roman"/>
              <a:buChar char="●"/>
            </a:pPr>
            <a:r>
              <a:rPr lang="en" sz="1800">
                <a:solidFill>
                  <a:srgbClr val="0B1238"/>
                </a:solidFill>
              </a:rPr>
              <a:t>Know and enforce AEPi policies - especially those regarding health &amp; safety including sexual assault prevention, alcohol/substance abuse, hazing prevention, fire safety and security, and Good Samaritan.</a:t>
            </a:r>
            <a:endParaRPr sz="1800">
              <a:solidFill>
                <a:srgbClr val="0B1238"/>
              </a:solidFill>
            </a:endParaRPr>
          </a:p>
          <a:p>
            <a:pPr indent="-342900" lvl="0" marL="457200" marR="262128" rtl="0" algn="l">
              <a:lnSpc>
                <a:spcPct val="115000"/>
              </a:lnSpc>
              <a:spcBef>
                <a:spcPts val="1000"/>
              </a:spcBef>
              <a:spcAft>
                <a:spcPts val="0"/>
              </a:spcAft>
              <a:buClr>
                <a:srgbClr val="F1C232"/>
              </a:buClr>
              <a:buSzPts val="1800"/>
              <a:buFont typeface="Times New Roman"/>
              <a:buChar char="●"/>
            </a:pPr>
            <a:r>
              <a:rPr lang="en" sz="1800">
                <a:solidFill>
                  <a:srgbClr val="0B1238"/>
                </a:solidFill>
              </a:rPr>
              <a:t>Provide vision and direction for the chapter in alignment with the values of Alpha Epsilon Pi.</a:t>
            </a:r>
            <a:endParaRPr sz="1800">
              <a:solidFill>
                <a:srgbClr val="0B1238"/>
              </a:solidFill>
            </a:endParaRPr>
          </a:p>
          <a:p>
            <a:pPr indent="-342900" lvl="0" marL="457200" marR="262128" rtl="0" algn="l">
              <a:lnSpc>
                <a:spcPct val="115000"/>
              </a:lnSpc>
              <a:spcBef>
                <a:spcPts val="1000"/>
              </a:spcBef>
              <a:spcAft>
                <a:spcPts val="0"/>
              </a:spcAft>
              <a:buClr>
                <a:srgbClr val="F1C232"/>
              </a:buClr>
              <a:buSzPts val="1800"/>
              <a:buFont typeface="Times New Roman"/>
              <a:buChar char="●"/>
            </a:pPr>
            <a:r>
              <a:rPr lang="en" sz="1800">
                <a:solidFill>
                  <a:srgbClr val="0B1238"/>
                </a:solidFill>
              </a:rPr>
              <a:t>Manage the executive board and hold them accountable for accomplishing tasks that fall in line with his vision.</a:t>
            </a:r>
            <a:endParaRPr sz="1800">
              <a:solidFill>
                <a:srgbClr val="0B1238"/>
              </a:solidFill>
            </a:endParaRPr>
          </a:p>
          <a:p>
            <a:pPr indent="-342900" lvl="0" marL="457200" marR="262128" rtl="0" algn="l">
              <a:lnSpc>
                <a:spcPct val="115000"/>
              </a:lnSpc>
              <a:spcBef>
                <a:spcPts val="1000"/>
              </a:spcBef>
              <a:spcAft>
                <a:spcPts val="0"/>
              </a:spcAft>
              <a:buClr>
                <a:srgbClr val="F1C232"/>
              </a:buClr>
              <a:buSzPts val="1800"/>
              <a:buFont typeface="Times New Roman"/>
              <a:buChar char="●"/>
            </a:pPr>
            <a:r>
              <a:rPr lang="en" sz="1800">
                <a:solidFill>
                  <a:srgbClr val="0B1238"/>
                </a:solidFill>
              </a:rPr>
              <a:t>Communicate and act as a liaison to the ELC,International Headquarters, university or college, and local community.</a:t>
            </a:r>
            <a:endParaRPr sz="1800">
              <a:solidFill>
                <a:srgbClr val="0B123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43" name="Shape 443"/>
        <p:cNvGrpSpPr/>
        <p:nvPr/>
      </p:nvGrpSpPr>
      <p:grpSpPr>
        <a:xfrm>
          <a:off x="0" y="0"/>
          <a:ext cx="0" cy="0"/>
          <a:chOff x="0" y="0"/>
          <a:chExt cx="0" cy="0"/>
        </a:xfrm>
      </p:grpSpPr>
      <p:sp>
        <p:nvSpPr>
          <p:cNvPr id="444" name="Google Shape;444;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Lieutenant Master (COO)</a:t>
            </a:r>
            <a:endParaRPr>
              <a:solidFill>
                <a:srgbClr val="0B1238"/>
              </a:solidFill>
            </a:endParaRPr>
          </a:p>
        </p:txBody>
      </p:sp>
      <p:sp>
        <p:nvSpPr>
          <p:cNvPr id="445" name="Google Shape;445;p7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marR="262128" rtl="0" algn="l">
              <a:lnSpc>
                <a:spcPct val="115000"/>
              </a:lnSpc>
              <a:spcBef>
                <a:spcPts val="1000"/>
              </a:spcBef>
              <a:spcAft>
                <a:spcPts val="0"/>
              </a:spcAft>
              <a:buNone/>
            </a:pPr>
            <a:r>
              <a:rPr lang="en">
                <a:solidFill>
                  <a:srgbClr val="0B1238"/>
                </a:solidFill>
              </a:rPr>
              <a:t>Expectations include:</a:t>
            </a:r>
            <a:endParaRPr>
              <a:solidFill>
                <a:srgbClr val="0B1238"/>
              </a:solidFill>
            </a:endParaRPr>
          </a:p>
          <a:p>
            <a:pPr indent="-342900" lvl="0" marL="457200" marR="262128" rtl="0" algn="l">
              <a:lnSpc>
                <a:spcPct val="115000"/>
              </a:lnSpc>
              <a:spcBef>
                <a:spcPts val="1000"/>
              </a:spcBef>
              <a:spcAft>
                <a:spcPts val="0"/>
              </a:spcAft>
              <a:buClr>
                <a:srgbClr val="D4AF37"/>
              </a:buClr>
              <a:buSzPts val="1800"/>
              <a:buFont typeface="Times New Roman"/>
              <a:buChar char="●"/>
            </a:pPr>
            <a:r>
              <a:rPr lang="en" sz="1800">
                <a:solidFill>
                  <a:srgbClr val="0B1238"/>
                </a:solidFill>
              </a:rPr>
              <a:t>Assist and support the Master in his decisions. </a:t>
            </a:r>
            <a:endParaRPr sz="1800">
              <a:solidFill>
                <a:srgbClr val="0B1238"/>
              </a:solidFill>
            </a:endParaRPr>
          </a:p>
          <a:p>
            <a:pPr indent="-342900" lvl="0" marL="457200" marR="262128" rtl="0" algn="l">
              <a:lnSpc>
                <a:spcPct val="115000"/>
              </a:lnSpc>
              <a:spcBef>
                <a:spcPts val="1000"/>
              </a:spcBef>
              <a:spcAft>
                <a:spcPts val="0"/>
              </a:spcAft>
              <a:buClr>
                <a:srgbClr val="D4AF37"/>
              </a:buClr>
              <a:buSzPts val="1800"/>
              <a:buChar char="●"/>
            </a:pPr>
            <a:r>
              <a:rPr lang="en" sz="1800">
                <a:solidFill>
                  <a:srgbClr val="0B1238"/>
                </a:solidFill>
              </a:rPr>
              <a:t>Know and enforce AEPi policies - especially those regarding health &amp; safety including sexual assault prevention, alcohol/substance abuse, hazing prevention, fire safety and security, and Good Samaritan.</a:t>
            </a:r>
            <a:endParaRPr sz="1800">
              <a:solidFill>
                <a:srgbClr val="0B1238"/>
              </a:solidFill>
            </a:endParaRPr>
          </a:p>
          <a:p>
            <a:pPr indent="-342900" lvl="0" marL="457200" marR="262128" rtl="0" algn="l">
              <a:lnSpc>
                <a:spcPct val="115000"/>
              </a:lnSpc>
              <a:spcBef>
                <a:spcPts val="1000"/>
              </a:spcBef>
              <a:spcAft>
                <a:spcPts val="0"/>
              </a:spcAft>
              <a:buClr>
                <a:srgbClr val="D4AF37"/>
              </a:buClr>
              <a:buSzPts val="1800"/>
              <a:buFont typeface="Times New Roman"/>
              <a:buChar char="●"/>
            </a:pPr>
            <a:r>
              <a:rPr lang="en" sz="1800">
                <a:solidFill>
                  <a:srgbClr val="0B1238"/>
                </a:solidFill>
              </a:rPr>
              <a:t>Appoint and manage an effective minor board </a:t>
            </a:r>
            <a:r>
              <a:rPr lang="en" sz="1800">
                <a:solidFill>
                  <a:srgbClr val="0B1238"/>
                </a:solidFill>
              </a:rPr>
              <a:t>aligned</a:t>
            </a:r>
            <a:r>
              <a:rPr lang="en" sz="1800">
                <a:solidFill>
                  <a:srgbClr val="0B1238"/>
                </a:solidFill>
              </a:rPr>
              <a:t> with the chapter vision. </a:t>
            </a:r>
            <a:endParaRPr sz="1800">
              <a:solidFill>
                <a:srgbClr val="0B1238"/>
              </a:solidFill>
            </a:endParaRPr>
          </a:p>
          <a:p>
            <a:pPr indent="-342900" lvl="0" marL="457200" marR="262128" rtl="0" algn="l">
              <a:lnSpc>
                <a:spcPct val="115000"/>
              </a:lnSpc>
              <a:spcBef>
                <a:spcPts val="1000"/>
              </a:spcBef>
              <a:spcAft>
                <a:spcPts val="0"/>
              </a:spcAft>
              <a:buClr>
                <a:srgbClr val="D4AF37"/>
              </a:buClr>
              <a:buSzPts val="1800"/>
              <a:buFont typeface="Times New Roman"/>
              <a:buChar char="●"/>
            </a:pPr>
            <a:r>
              <a:rPr lang="en" sz="1800">
                <a:solidFill>
                  <a:srgbClr val="0B1238"/>
                </a:solidFill>
              </a:rPr>
              <a:t>Plan and execute chapter programming that fulfills AEPi’s mission.</a:t>
            </a:r>
            <a:endParaRPr sz="1800">
              <a:solidFill>
                <a:srgbClr val="0B1238"/>
              </a:solidFill>
            </a:endParaRPr>
          </a:p>
          <a:p>
            <a:pPr indent="-342900" lvl="0" marL="457200" marR="262128" rtl="0" algn="l">
              <a:lnSpc>
                <a:spcPct val="115000"/>
              </a:lnSpc>
              <a:spcBef>
                <a:spcPts val="1000"/>
              </a:spcBef>
              <a:spcAft>
                <a:spcPts val="0"/>
              </a:spcAft>
              <a:buClr>
                <a:srgbClr val="D4AF37"/>
              </a:buClr>
              <a:buSzPts val="1800"/>
              <a:buFont typeface="Times New Roman"/>
              <a:buChar char="●"/>
            </a:pPr>
            <a:r>
              <a:rPr lang="en" sz="1800">
                <a:solidFill>
                  <a:srgbClr val="0B1238"/>
                </a:solidFill>
              </a:rPr>
              <a:t>Report to E-board about minor board progression.</a:t>
            </a:r>
            <a:endParaRPr sz="1800">
              <a:solidFill>
                <a:srgbClr val="0B1238"/>
              </a:solidFill>
            </a:endParaRPr>
          </a:p>
          <a:p>
            <a:pPr indent="-342900" lvl="0" marL="457200" marR="262128" rtl="0" algn="l">
              <a:lnSpc>
                <a:spcPct val="115000"/>
              </a:lnSpc>
              <a:spcBef>
                <a:spcPts val="1000"/>
              </a:spcBef>
              <a:spcAft>
                <a:spcPts val="0"/>
              </a:spcAft>
              <a:buClr>
                <a:srgbClr val="D4AF37"/>
              </a:buClr>
              <a:buSzPts val="1800"/>
              <a:buFont typeface="Times New Roman"/>
              <a:buChar char="●"/>
            </a:pPr>
            <a:r>
              <a:rPr lang="en" sz="1800">
                <a:solidFill>
                  <a:srgbClr val="0B1238"/>
                </a:solidFill>
              </a:rPr>
              <a:t>Oversees chairs and programming</a:t>
            </a:r>
            <a:endParaRPr sz="1800">
              <a:solidFill>
                <a:srgbClr val="0B123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49" name="Shape 449"/>
        <p:cNvGrpSpPr/>
        <p:nvPr/>
      </p:nvGrpSpPr>
      <p:grpSpPr>
        <a:xfrm>
          <a:off x="0" y="0"/>
          <a:ext cx="0" cy="0"/>
          <a:chOff x="0" y="0"/>
          <a:chExt cx="0" cy="0"/>
        </a:xfrm>
      </p:grpSpPr>
      <p:sp>
        <p:nvSpPr>
          <p:cNvPr id="450" name="Google Shape;450;p77"/>
          <p:cNvSpPr txBox="1"/>
          <p:nvPr>
            <p:ph type="title"/>
          </p:nvPr>
        </p:nvSpPr>
        <p:spPr>
          <a:xfrm>
            <a:off x="311700" y="3524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Scribe (Chief Secretary)</a:t>
            </a:r>
            <a:endParaRPr>
              <a:solidFill>
                <a:srgbClr val="0B1238"/>
              </a:solidFill>
            </a:endParaRPr>
          </a:p>
        </p:txBody>
      </p:sp>
      <p:sp>
        <p:nvSpPr>
          <p:cNvPr id="451" name="Google Shape;451;p77"/>
          <p:cNvSpPr txBox="1"/>
          <p:nvPr>
            <p:ph idx="1" type="body"/>
          </p:nvPr>
        </p:nvSpPr>
        <p:spPr>
          <a:xfrm>
            <a:off x="311700" y="925175"/>
            <a:ext cx="8520600" cy="3546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lang="en">
                <a:solidFill>
                  <a:srgbClr val="0B1238"/>
                </a:solidFill>
              </a:rPr>
              <a:t>Expectation</a:t>
            </a:r>
            <a:r>
              <a:rPr lang="en">
                <a:solidFill>
                  <a:srgbClr val="0B1238"/>
                </a:solidFill>
              </a:rPr>
              <a:t>s include:</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Be the chief communicator for the Chapter. </a:t>
            </a:r>
            <a:endParaRPr>
              <a:solidFill>
                <a:srgbClr val="0B1238"/>
              </a:solidFill>
            </a:endParaRPr>
          </a:p>
          <a:p>
            <a:pPr indent="-342900" lvl="0" marL="457200" marR="262128" rtl="0" algn="l">
              <a:lnSpc>
                <a:spcPct val="115000"/>
              </a:lnSpc>
              <a:spcBef>
                <a:spcPts val="1000"/>
              </a:spcBef>
              <a:spcAft>
                <a:spcPts val="0"/>
              </a:spcAft>
              <a:buClr>
                <a:srgbClr val="D4AF37"/>
              </a:buClr>
              <a:buSzPts val="1800"/>
              <a:buChar char="●"/>
            </a:pPr>
            <a:r>
              <a:rPr lang="en" sz="2000">
                <a:solidFill>
                  <a:srgbClr val="0B1238"/>
                </a:solidFill>
              </a:rPr>
              <a:t>Know and enforce AEPi policies - especially those regarding health &amp; safety including sexual assault prevention, alcohol/substance abuse, hazing prevention, fire safety and security, and Good Samaritan.</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Handle all administrative, communicative, and logistical duties. </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Keep and record the chapters weekly meeting minutes. </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Plan and distribute the calendar of events for the semester.</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Manage roster and internal communication infrastructure of the Chapter. </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Create and maintain an effective external chapter communication strategy.</a:t>
            </a:r>
            <a:endParaRPr>
              <a:solidFill>
                <a:srgbClr val="0B123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55" name="Shape 455"/>
        <p:cNvGrpSpPr/>
        <p:nvPr/>
      </p:nvGrpSpPr>
      <p:grpSpPr>
        <a:xfrm>
          <a:off x="0" y="0"/>
          <a:ext cx="0" cy="0"/>
          <a:chOff x="0" y="0"/>
          <a:chExt cx="0" cy="0"/>
        </a:xfrm>
      </p:grpSpPr>
      <p:sp>
        <p:nvSpPr>
          <p:cNvPr id="456" name="Google Shape;456;p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Exchequer (CFO)</a:t>
            </a:r>
            <a:endParaRPr>
              <a:solidFill>
                <a:srgbClr val="0B1238"/>
              </a:solidFill>
            </a:endParaRPr>
          </a:p>
        </p:txBody>
      </p:sp>
      <p:sp>
        <p:nvSpPr>
          <p:cNvPr id="457" name="Google Shape;457;p7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lang="en">
                <a:solidFill>
                  <a:srgbClr val="0B1238"/>
                </a:solidFill>
              </a:rPr>
              <a:t>Expectations</a:t>
            </a:r>
            <a:r>
              <a:rPr lang="en">
                <a:solidFill>
                  <a:srgbClr val="0B1238"/>
                </a:solidFill>
              </a:rPr>
              <a:t> include:</a:t>
            </a:r>
            <a:endParaRPr>
              <a:solidFill>
                <a:srgbClr val="0B1238"/>
              </a:solidFill>
            </a:endParaRPr>
          </a:p>
          <a:p>
            <a:pPr indent="-342900" lvl="0" marL="457200" marR="262128" rtl="0" algn="l">
              <a:lnSpc>
                <a:spcPct val="115000"/>
              </a:lnSpc>
              <a:spcBef>
                <a:spcPts val="1000"/>
              </a:spcBef>
              <a:spcAft>
                <a:spcPts val="0"/>
              </a:spcAft>
              <a:buClr>
                <a:srgbClr val="D4AF37"/>
              </a:buClr>
              <a:buSzPts val="1800"/>
              <a:buChar char="●"/>
            </a:pPr>
            <a:r>
              <a:rPr lang="en" sz="2000">
                <a:solidFill>
                  <a:srgbClr val="0B1238"/>
                </a:solidFill>
              </a:rPr>
              <a:t>Know and enforce AEPi policies - especially those regarding health &amp; safety including sexual assault prevention, alcohol/substance abuse, hazing prevention, fire safety and security, and Good Samaritan.</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Collect Brother dues by the first chapter meeting and set a deadline for payment plans to be signed.</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Budget and distribute chapter funds</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Oversee chapter balance sheet</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Seek out fundraising and sponsorship opportunities</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Report on chapter finances to chapter</a:t>
            </a:r>
            <a:endParaRPr>
              <a:solidFill>
                <a:srgbClr val="0B123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69" name="Shape 269"/>
        <p:cNvGrpSpPr/>
        <p:nvPr/>
      </p:nvGrpSpPr>
      <p:grpSpPr>
        <a:xfrm>
          <a:off x="0" y="0"/>
          <a:ext cx="0" cy="0"/>
          <a:chOff x="0" y="0"/>
          <a:chExt cx="0" cy="0"/>
        </a:xfrm>
      </p:grpSpPr>
      <p:sp>
        <p:nvSpPr>
          <p:cNvPr id="270" name="Google Shape;270;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ALPHA PHASE</a:t>
            </a:r>
            <a:r>
              <a:rPr lang="en">
                <a:solidFill>
                  <a:srgbClr val="0B1238"/>
                </a:solidFill>
              </a:rPr>
              <a:t> EDUCATION OVERVIEW</a:t>
            </a:r>
            <a:endParaRPr>
              <a:solidFill>
                <a:srgbClr val="0B1238"/>
              </a:solidFill>
            </a:endParaRPr>
          </a:p>
        </p:txBody>
      </p:sp>
      <p:sp>
        <p:nvSpPr>
          <p:cNvPr id="271" name="Google Shape;271;p52"/>
          <p:cNvSpPr txBox="1"/>
          <p:nvPr>
            <p:ph idx="1" type="body"/>
          </p:nvPr>
        </p:nvSpPr>
        <p:spPr>
          <a:xfrm>
            <a:off x="311700" y="1017725"/>
            <a:ext cx="8520600" cy="39180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rgbClr val="D4AF37"/>
              </a:buClr>
              <a:buSzPts val="1800"/>
              <a:buFont typeface="Arial"/>
              <a:buChar char="●"/>
            </a:pPr>
            <a:r>
              <a:rPr lang="en">
                <a:solidFill>
                  <a:srgbClr val="0B1238"/>
                </a:solidFill>
              </a:rPr>
              <a:t>AEPi History</a:t>
            </a:r>
            <a:endParaRPr>
              <a:solidFill>
                <a:srgbClr val="0B1238"/>
              </a:solidFill>
            </a:endParaRPr>
          </a:p>
          <a:p>
            <a:pPr indent="-317500" lvl="1" marL="914400" rtl="0" algn="l">
              <a:lnSpc>
                <a:spcPct val="90000"/>
              </a:lnSpc>
              <a:spcBef>
                <a:spcPts val="0"/>
              </a:spcBef>
              <a:spcAft>
                <a:spcPts val="0"/>
              </a:spcAft>
              <a:buClr>
                <a:srgbClr val="0B1238"/>
              </a:buClr>
              <a:buSzPts val="1400"/>
              <a:buChar char="○"/>
            </a:pPr>
            <a:r>
              <a:rPr lang="en">
                <a:solidFill>
                  <a:srgbClr val="0B1238"/>
                </a:solidFill>
              </a:rPr>
              <a:t>AEPi’s key dates and locations</a:t>
            </a:r>
            <a:endParaRPr>
              <a:solidFill>
                <a:srgbClr val="0B1238"/>
              </a:solidFill>
            </a:endParaRPr>
          </a:p>
          <a:p>
            <a:pPr indent="-317500" lvl="1" marL="914400" rtl="0" algn="l">
              <a:lnSpc>
                <a:spcPct val="90000"/>
              </a:lnSpc>
              <a:spcBef>
                <a:spcPts val="0"/>
              </a:spcBef>
              <a:spcAft>
                <a:spcPts val="0"/>
              </a:spcAft>
              <a:buClr>
                <a:srgbClr val="0B1238"/>
              </a:buClr>
              <a:buSzPts val="1400"/>
              <a:buChar char="○"/>
            </a:pPr>
            <a:r>
              <a:rPr lang="en">
                <a:solidFill>
                  <a:srgbClr val="0B1238"/>
                </a:solidFill>
              </a:rPr>
              <a:t>“Immortal 11”</a:t>
            </a:r>
            <a:endParaRPr>
              <a:solidFill>
                <a:srgbClr val="0B1238"/>
              </a:solidFill>
            </a:endParaRPr>
          </a:p>
          <a:p>
            <a:pPr indent="-317500" lvl="1" marL="914400" rtl="0" algn="l">
              <a:lnSpc>
                <a:spcPct val="90000"/>
              </a:lnSpc>
              <a:spcBef>
                <a:spcPts val="0"/>
              </a:spcBef>
              <a:spcAft>
                <a:spcPts val="0"/>
              </a:spcAft>
              <a:buClr>
                <a:srgbClr val="0B1238"/>
              </a:buClr>
              <a:buSzPts val="1400"/>
              <a:buChar char="○"/>
            </a:pPr>
            <a:r>
              <a:rPr lang="en">
                <a:solidFill>
                  <a:srgbClr val="0B1238"/>
                </a:solidFill>
              </a:rPr>
              <a:t>AEPi’s Mission Statement</a:t>
            </a:r>
            <a:endParaRPr>
              <a:solidFill>
                <a:srgbClr val="0B1238"/>
              </a:solidFill>
            </a:endParaRPr>
          </a:p>
          <a:p>
            <a:pPr indent="-317500" lvl="1" marL="914400" rtl="0" algn="l">
              <a:lnSpc>
                <a:spcPct val="90000"/>
              </a:lnSpc>
              <a:spcBef>
                <a:spcPts val="0"/>
              </a:spcBef>
              <a:spcAft>
                <a:spcPts val="0"/>
              </a:spcAft>
              <a:buClr>
                <a:srgbClr val="0B1238"/>
              </a:buClr>
              <a:buSzPts val="1400"/>
              <a:buChar char="○"/>
            </a:pPr>
            <a:r>
              <a:rPr lang="en">
                <a:solidFill>
                  <a:srgbClr val="0B1238"/>
                </a:solidFill>
              </a:rPr>
              <a:t>AEPi’s International </a:t>
            </a:r>
            <a:r>
              <a:rPr lang="en">
                <a:solidFill>
                  <a:srgbClr val="0B1238"/>
                </a:solidFill>
              </a:rPr>
              <a:t>Expansion</a:t>
            </a:r>
            <a:endParaRPr>
              <a:solidFill>
                <a:srgbClr val="0B1238"/>
              </a:solidFill>
            </a:endParaRPr>
          </a:p>
          <a:p>
            <a:pPr indent="-342900" lvl="0" marL="457200" rtl="0" algn="l">
              <a:lnSpc>
                <a:spcPct val="90000"/>
              </a:lnSpc>
              <a:spcBef>
                <a:spcPts val="0"/>
              </a:spcBef>
              <a:spcAft>
                <a:spcPts val="0"/>
              </a:spcAft>
              <a:buClr>
                <a:srgbClr val="D4AF37"/>
              </a:buClr>
              <a:buSzPts val="1800"/>
              <a:buFont typeface="Arial"/>
              <a:buChar char="●"/>
            </a:pPr>
            <a:r>
              <a:rPr lang="en">
                <a:solidFill>
                  <a:srgbClr val="0B1238"/>
                </a:solidFill>
              </a:rPr>
              <a:t>New Member Pin</a:t>
            </a:r>
            <a:endParaRPr>
              <a:solidFill>
                <a:srgbClr val="0B1238"/>
              </a:solidFill>
            </a:endParaRPr>
          </a:p>
          <a:p>
            <a:pPr indent="-342900" lvl="0" marL="457200" rtl="0" algn="l">
              <a:lnSpc>
                <a:spcPct val="90000"/>
              </a:lnSpc>
              <a:spcBef>
                <a:spcPts val="0"/>
              </a:spcBef>
              <a:spcAft>
                <a:spcPts val="0"/>
              </a:spcAft>
              <a:buClr>
                <a:srgbClr val="D4AF37"/>
              </a:buClr>
              <a:buSzPts val="1800"/>
              <a:buFont typeface="Arial"/>
              <a:buChar char="●"/>
            </a:pPr>
            <a:r>
              <a:rPr lang="en">
                <a:solidFill>
                  <a:srgbClr val="0B1238"/>
                </a:solidFill>
              </a:rPr>
              <a:t>Good &amp; Welfare</a:t>
            </a:r>
            <a:endParaRPr>
              <a:solidFill>
                <a:srgbClr val="0B1238"/>
              </a:solidFill>
            </a:endParaRPr>
          </a:p>
          <a:p>
            <a:pPr indent="-342900" lvl="0" marL="457200" rtl="0" algn="l">
              <a:lnSpc>
                <a:spcPct val="90000"/>
              </a:lnSpc>
              <a:spcBef>
                <a:spcPts val="0"/>
              </a:spcBef>
              <a:spcAft>
                <a:spcPts val="0"/>
              </a:spcAft>
              <a:buClr>
                <a:srgbClr val="D4AF37"/>
              </a:buClr>
              <a:buSzPts val="1800"/>
              <a:buFont typeface="Arial"/>
              <a:buChar char="●"/>
            </a:pPr>
            <a:r>
              <a:rPr lang="en">
                <a:solidFill>
                  <a:srgbClr val="0B1238"/>
                </a:solidFill>
              </a:rPr>
              <a:t>Expectations of Membership</a:t>
            </a:r>
            <a:endParaRPr>
              <a:solidFill>
                <a:srgbClr val="0B1238"/>
              </a:solidFill>
            </a:endParaRPr>
          </a:p>
          <a:p>
            <a:pPr indent="-317500" lvl="1" marL="914400" rtl="0" algn="l">
              <a:lnSpc>
                <a:spcPct val="90000"/>
              </a:lnSpc>
              <a:spcBef>
                <a:spcPts val="0"/>
              </a:spcBef>
              <a:spcAft>
                <a:spcPts val="0"/>
              </a:spcAft>
              <a:buClr>
                <a:srgbClr val="0B1238"/>
              </a:buClr>
              <a:buSzPts val="1400"/>
              <a:buChar char="○"/>
            </a:pPr>
            <a:r>
              <a:rPr lang="en">
                <a:solidFill>
                  <a:srgbClr val="0B1238"/>
                </a:solidFill>
              </a:rPr>
              <a:t>Dues</a:t>
            </a:r>
            <a:endParaRPr>
              <a:solidFill>
                <a:srgbClr val="0B1238"/>
              </a:solidFill>
            </a:endParaRPr>
          </a:p>
          <a:p>
            <a:pPr indent="-317500" lvl="1" marL="914400" rtl="0" algn="l">
              <a:lnSpc>
                <a:spcPct val="90000"/>
              </a:lnSpc>
              <a:spcBef>
                <a:spcPts val="0"/>
              </a:spcBef>
              <a:spcAft>
                <a:spcPts val="0"/>
              </a:spcAft>
              <a:buClr>
                <a:srgbClr val="0B1238"/>
              </a:buClr>
              <a:buSzPts val="1400"/>
              <a:buChar char="○"/>
            </a:pPr>
            <a:r>
              <a:rPr lang="en">
                <a:solidFill>
                  <a:srgbClr val="0B1238"/>
                </a:solidFill>
              </a:rPr>
              <a:t>Participation </a:t>
            </a:r>
            <a:endParaRPr>
              <a:solidFill>
                <a:srgbClr val="0B1238"/>
              </a:solidFill>
            </a:endParaRPr>
          </a:p>
          <a:p>
            <a:pPr indent="-317500" lvl="1" marL="914400" rtl="0" algn="l">
              <a:lnSpc>
                <a:spcPct val="90000"/>
              </a:lnSpc>
              <a:spcBef>
                <a:spcPts val="0"/>
              </a:spcBef>
              <a:spcAft>
                <a:spcPts val="0"/>
              </a:spcAft>
              <a:buClr>
                <a:srgbClr val="0B1238"/>
              </a:buClr>
              <a:buSzPts val="1400"/>
              <a:buChar char="○"/>
            </a:pPr>
            <a:r>
              <a:rPr lang="en">
                <a:solidFill>
                  <a:srgbClr val="0B1238"/>
                </a:solidFill>
              </a:rPr>
              <a:t>Conduct</a:t>
            </a:r>
            <a:endParaRPr>
              <a:solidFill>
                <a:srgbClr val="0B1238"/>
              </a:solidFill>
            </a:endParaRPr>
          </a:p>
          <a:p>
            <a:pPr indent="-342900" lvl="0" marL="457200" rtl="0" algn="l">
              <a:lnSpc>
                <a:spcPct val="90000"/>
              </a:lnSpc>
              <a:spcBef>
                <a:spcPts val="0"/>
              </a:spcBef>
              <a:spcAft>
                <a:spcPts val="0"/>
              </a:spcAft>
              <a:buClr>
                <a:srgbClr val="D4AF37"/>
              </a:buClr>
              <a:buSzPts val="1800"/>
              <a:buChar char="●"/>
            </a:pPr>
            <a:r>
              <a:rPr lang="en">
                <a:solidFill>
                  <a:srgbClr val="0B1238"/>
                </a:solidFill>
              </a:rPr>
              <a:t>Robert’s Rules of Order </a:t>
            </a:r>
            <a:endParaRPr>
              <a:solidFill>
                <a:srgbClr val="0B1238"/>
              </a:solidFill>
            </a:endParaRPr>
          </a:p>
          <a:p>
            <a:pPr indent="-342900" lvl="0" marL="457200" rtl="0" algn="l">
              <a:lnSpc>
                <a:spcPct val="90000"/>
              </a:lnSpc>
              <a:spcBef>
                <a:spcPts val="0"/>
              </a:spcBef>
              <a:spcAft>
                <a:spcPts val="0"/>
              </a:spcAft>
              <a:buClr>
                <a:srgbClr val="D4AF37"/>
              </a:buClr>
              <a:buSzPts val="1800"/>
              <a:buChar char="●"/>
            </a:pPr>
            <a:r>
              <a:rPr lang="en">
                <a:solidFill>
                  <a:srgbClr val="0B1238"/>
                </a:solidFill>
              </a:rPr>
              <a:t>Health &amp; Safety Policy (Find on </a:t>
            </a:r>
            <a:r>
              <a:rPr lang="en" u="sng">
                <a:solidFill>
                  <a:schemeClr val="hlink"/>
                </a:solidFill>
                <a:hlinkClick r:id="rId3"/>
              </a:rPr>
              <a:t>www.aepi.org/health-and-safety</a:t>
            </a:r>
            <a:r>
              <a:rPr lang="en">
                <a:solidFill>
                  <a:srgbClr val="0B1238"/>
                </a:solidFill>
              </a:rPr>
              <a:t>)</a:t>
            </a:r>
            <a:endParaRPr>
              <a:solidFill>
                <a:srgbClr val="0B1238"/>
              </a:solidFill>
            </a:endParaRPr>
          </a:p>
          <a:p>
            <a:pPr indent="0" lvl="0" marL="0" rtl="0" algn="l">
              <a:lnSpc>
                <a:spcPct val="90000"/>
              </a:lnSpc>
              <a:spcBef>
                <a:spcPts val="0"/>
              </a:spcBef>
              <a:spcAft>
                <a:spcPts val="0"/>
              </a:spcAft>
              <a:buNone/>
            </a:pPr>
            <a:r>
              <a:t/>
            </a:r>
            <a:endParaRPr>
              <a:solidFill>
                <a:srgbClr val="0B123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61" name="Shape 461"/>
        <p:cNvGrpSpPr/>
        <p:nvPr/>
      </p:nvGrpSpPr>
      <p:grpSpPr>
        <a:xfrm>
          <a:off x="0" y="0"/>
          <a:ext cx="0" cy="0"/>
          <a:chOff x="0" y="0"/>
          <a:chExt cx="0" cy="0"/>
        </a:xfrm>
      </p:grpSpPr>
      <p:sp>
        <p:nvSpPr>
          <p:cNvPr id="462" name="Google Shape;462;p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Sentinel</a:t>
            </a:r>
            <a:r>
              <a:rPr lang="en">
                <a:solidFill>
                  <a:srgbClr val="0B1238"/>
                </a:solidFill>
              </a:rPr>
              <a:t> (</a:t>
            </a:r>
            <a:r>
              <a:rPr lang="en">
                <a:solidFill>
                  <a:srgbClr val="0B1238"/>
                </a:solidFill>
              </a:rPr>
              <a:t>Sergeant</a:t>
            </a:r>
            <a:r>
              <a:rPr lang="en">
                <a:solidFill>
                  <a:srgbClr val="0B1238"/>
                </a:solidFill>
              </a:rPr>
              <a:t>-at-Arms / H&amp;S Officer)</a:t>
            </a:r>
            <a:endParaRPr>
              <a:solidFill>
                <a:srgbClr val="0B1238"/>
              </a:solidFill>
            </a:endParaRPr>
          </a:p>
        </p:txBody>
      </p:sp>
      <p:sp>
        <p:nvSpPr>
          <p:cNvPr id="463" name="Google Shape;463;p7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lang="en">
                <a:solidFill>
                  <a:srgbClr val="0B1238"/>
                </a:solidFill>
              </a:rPr>
              <a:t>Expectation</a:t>
            </a:r>
            <a:r>
              <a:rPr lang="en">
                <a:solidFill>
                  <a:srgbClr val="0B1238"/>
                </a:solidFill>
              </a:rPr>
              <a:t>s include:</a:t>
            </a:r>
            <a:endParaRPr>
              <a:solidFill>
                <a:srgbClr val="0B1238"/>
              </a:solidFill>
            </a:endParaRPr>
          </a:p>
          <a:p>
            <a:pPr indent="-342900" lvl="0" marL="457200" marR="262128" rtl="0" algn="l">
              <a:lnSpc>
                <a:spcPct val="115000"/>
              </a:lnSpc>
              <a:spcBef>
                <a:spcPts val="1000"/>
              </a:spcBef>
              <a:spcAft>
                <a:spcPts val="0"/>
              </a:spcAft>
              <a:buClr>
                <a:srgbClr val="D4AF37"/>
              </a:buClr>
              <a:buSzPts val="1800"/>
              <a:buChar char="●"/>
            </a:pPr>
            <a:r>
              <a:rPr lang="en" sz="2000">
                <a:solidFill>
                  <a:srgbClr val="0B1238"/>
                </a:solidFill>
              </a:rPr>
              <a:t>Know and enforce AEPi policies - especially those regarding health &amp; safety including sexual assault prevention, alcohol/substance abuse, hazing prevention, fire safety and security, and Good Samaritan.</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Collect Brother dues by the first chapter meeting and set a deadline for payment plans to be signed.</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Budget and distribute chapter funds</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Oversee chapter balance sheet</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Seek out fundraising and sponsorship opportunities</a:t>
            </a:r>
            <a:endParaRPr>
              <a:solidFill>
                <a:srgbClr val="0B1238"/>
              </a:solidFill>
            </a:endParaRPr>
          </a:p>
          <a:p>
            <a:pPr indent="-381000" lvl="0" marL="495300" marR="262128" rtl="0" algn="l">
              <a:lnSpc>
                <a:spcPct val="100000"/>
              </a:lnSpc>
              <a:spcBef>
                <a:spcPts val="0"/>
              </a:spcBef>
              <a:spcAft>
                <a:spcPts val="0"/>
              </a:spcAft>
              <a:buClr>
                <a:srgbClr val="D4AF37"/>
              </a:buClr>
              <a:buSzPts val="1800"/>
              <a:buChar char="●"/>
            </a:pPr>
            <a:r>
              <a:rPr lang="en">
                <a:solidFill>
                  <a:srgbClr val="0B1238"/>
                </a:solidFill>
              </a:rPr>
              <a:t>Report on chapter finances to chapter</a:t>
            </a:r>
            <a:endParaRPr>
              <a:solidFill>
                <a:srgbClr val="0B123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67" name="Shape 467"/>
        <p:cNvGrpSpPr/>
        <p:nvPr/>
      </p:nvGrpSpPr>
      <p:grpSpPr>
        <a:xfrm>
          <a:off x="0" y="0"/>
          <a:ext cx="0" cy="0"/>
          <a:chOff x="0" y="0"/>
          <a:chExt cx="0" cy="0"/>
        </a:xfrm>
      </p:grpSpPr>
      <p:sp>
        <p:nvSpPr>
          <p:cNvPr id="468" name="Google Shape;468;p80"/>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Brother At Large (HR)</a:t>
            </a:r>
            <a:endParaRPr>
              <a:solidFill>
                <a:srgbClr val="0B1238"/>
              </a:solidFill>
            </a:endParaRPr>
          </a:p>
        </p:txBody>
      </p:sp>
      <p:sp>
        <p:nvSpPr>
          <p:cNvPr id="469" name="Google Shape;469;p80"/>
          <p:cNvSpPr txBox="1"/>
          <p:nvPr>
            <p:ph idx="1" type="body"/>
          </p:nvPr>
        </p:nvSpPr>
        <p:spPr>
          <a:xfrm>
            <a:off x="108325" y="695275"/>
            <a:ext cx="8890500" cy="43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1238"/>
                </a:solidFill>
              </a:rPr>
              <a:t>Expectations include:</a:t>
            </a:r>
            <a:endParaRPr sz="1800"/>
          </a:p>
          <a:p>
            <a:pPr indent="-381000" lvl="0" marL="495300" marR="262128" rtl="0" algn="l">
              <a:lnSpc>
                <a:spcPct val="115000"/>
              </a:lnSpc>
              <a:spcBef>
                <a:spcPts val="1000"/>
              </a:spcBef>
              <a:spcAft>
                <a:spcPts val="0"/>
              </a:spcAft>
              <a:buClr>
                <a:srgbClr val="D4AF37"/>
              </a:buClr>
              <a:buSzPts val="1800"/>
              <a:buChar char="●"/>
            </a:pPr>
            <a:r>
              <a:rPr lang="en" sz="1800"/>
              <a:t>Maintain a positive atmosphere within brotherhood</a:t>
            </a:r>
            <a:endParaRPr sz="1800"/>
          </a:p>
          <a:p>
            <a:pPr indent="-381000" lvl="0" marL="495300" marR="262128" rtl="0" algn="l">
              <a:lnSpc>
                <a:spcPct val="115000"/>
              </a:lnSpc>
              <a:spcBef>
                <a:spcPts val="0"/>
              </a:spcBef>
              <a:spcAft>
                <a:spcPts val="0"/>
              </a:spcAft>
              <a:buClr>
                <a:srgbClr val="D4AF37"/>
              </a:buClr>
              <a:buSzPts val="1800"/>
              <a:buChar char="●"/>
            </a:pPr>
            <a:r>
              <a:rPr lang="en" sz="1800"/>
              <a:t>Confront interpersonal issues between brothers to ensure cordial behavior and respect between brothers.</a:t>
            </a:r>
            <a:endParaRPr sz="1800"/>
          </a:p>
          <a:p>
            <a:pPr indent="-381000" lvl="0" marL="495300" marR="262128" rtl="0" algn="l">
              <a:lnSpc>
                <a:spcPct val="115000"/>
              </a:lnSpc>
              <a:spcBef>
                <a:spcPts val="0"/>
              </a:spcBef>
              <a:spcAft>
                <a:spcPts val="0"/>
              </a:spcAft>
              <a:buClr>
                <a:srgbClr val="D4AF37"/>
              </a:buClr>
              <a:buSzPts val="1800"/>
              <a:buChar char="●"/>
            </a:pPr>
            <a:r>
              <a:rPr lang="en" sz="1800"/>
              <a:t>Work with Brotherhood Chair to plan and execute Brotherhood events</a:t>
            </a:r>
            <a:endParaRPr sz="1800"/>
          </a:p>
          <a:p>
            <a:pPr indent="-381000" lvl="0" marL="495300" marR="262128" rtl="0" algn="l">
              <a:lnSpc>
                <a:spcPct val="115000"/>
              </a:lnSpc>
              <a:spcBef>
                <a:spcPts val="0"/>
              </a:spcBef>
              <a:spcAft>
                <a:spcPts val="0"/>
              </a:spcAft>
              <a:buClr>
                <a:srgbClr val="D4AF37"/>
              </a:buClr>
              <a:buSzPts val="1800"/>
              <a:buChar char="●"/>
            </a:pPr>
            <a:r>
              <a:rPr lang="en" sz="1800"/>
              <a:t>Serve as a liaison between E-Board and brotherhood</a:t>
            </a:r>
            <a:endParaRPr sz="1800"/>
          </a:p>
          <a:p>
            <a:pPr indent="-381000" lvl="0" marL="495300" marR="262128" rtl="0" algn="l">
              <a:lnSpc>
                <a:spcPct val="115000"/>
              </a:lnSpc>
              <a:spcBef>
                <a:spcPts val="0"/>
              </a:spcBef>
              <a:spcAft>
                <a:spcPts val="0"/>
              </a:spcAft>
              <a:buClr>
                <a:srgbClr val="D4AF37"/>
              </a:buClr>
              <a:buSzPts val="1800"/>
              <a:buChar char="●"/>
            </a:pPr>
            <a:r>
              <a:rPr lang="en" sz="1800"/>
              <a:t>Serve as Sentinel for the rituals and meetings.</a:t>
            </a:r>
            <a:endParaRPr sz="1800"/>
          </a:p>
          <a:p>
            <a:pPr indent="-381000" lvl="0" marL="495300" marR="262128" rtl="0" algn="l">
              <a:lnSpc>
                <a:spcPct val="100000"/>
              </a:lnSpc>
              <a:spcBef>
                <a:spcPts val="0"/>
              </a:spcBef>
              <a:spcAft>
                <a:spcPts val="0"/>
              </a:spcAft>
              <a:buClr>
                <a:srgbClr val="D4AF37"/>
              </a:buClr>
              <a:buSzPts val="1800"/>
              <a:buChar char="●"/>
            </a:pPr>
            <a:r>
              <a:rPr lang="en" sz="1800"/>
              <a:t>He shall be custodian of the Bible, Cofa, gowns, gavel, candles, and all other ritual</a:t>
            </a:r>
            <a:endParaRPr sz="1800"/>
          </a:p>
          <a:p>
            <a:pPr indent="-381000" lvl="0" marL="495300" marR="262128" rtl="0" algn="l">
              <a:lnSpc>
                <a:spcPct val="100000"/>
              </a:lnSpc>
              <a:spcBef>
                <a:spcPts val="0"/>
              </a:spcBef>
              <a:spcAft>
                <a:spcPts val="0"/>
              </a:spcAft>
              <a:buClr>
                <a:srgbClr val="D4AF37"/>
              </a:buClr>
              <a:buSzPts val="1800"/>
              <a:buChar char="●"/>
            </a:pPr>
            <a:r>
              <a:rPr lang="en" sz="1800"/>
              <a:t>paraphernalia of the Chapter.</a:t>
            </a:r>
            <a:endParaRPr sz="1800"/>
          </a:p>
          <a:p>
            <a:pPr indent="-381000" lvl="0" marL="495300" marR="262128" rtl="0" algn="l">
              <a:lnSpc>
                <a:spcPct val="100000"/>
              </a:lnSpc>
              <a:spcBef>
                <a:spcPts val="0"/>
              </a:spcBef>
              <a:spcAft>
                <a:spcPts val="0"/>
              </a:spcAft>
              <a:buClr>
                <a:srgbClr val="D4AF37"/>
              </a:buClr>
              <a:buSzPts val="1800"/>
              <a:buChar char="●"/>
            </a:pPr>
            <a:r>
              <a:rPr lang="en" sz="1800"/>
              <a:t>He shall perform the duties of parliamentarian for matters relating to parliamentary procedure, and shall familiarize himself with the rules of parliamentary procedure for this purpose.</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73" name="Shape 473"/>
        <p:cNvGrpSpPr/>
        <p:nvPr/>
      </p:nvGrpSpPr>
      <p:grpSpPr>
        <a:xfrm>
          <a:off x="0" y="0"/>
          <a:ext cx="0" cy="0"/>
          <a:chOff x="0" y="0"/>
          <a:chExt cx="0" cy="0"/>
        </a:xfrm>
      </p:grpSpPr>
      <p:sp>
        <p:nvSpPr>
          <p:cNvPr id="474" name="Google Shape;474;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Rush Chair (Recruiter)</a:t>
            </a:r>
            <a:endParaRPr>
              <a:solidFill>
                <a:srgbClr val="0B1238"/>
              </a:solidFill>
            </a:endParaRPr>
          </a:p>
        </p:txBody>
      </p:sp>
      <p:sp>
        <p:nvSpPr>
          <p:cNvPr id="475" name="Google Shape;475;p81"/>
          <p:cNvSpPr txBox="1"/>
          <p:nvPr/>
        </p:nvSpPr>
        <p:spPr>
          <a:xfrm>
            <a:off x="423025" y="1118475"/>
            <a:ext cx="7562700" cy="3176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Font typeface="Arial"/>
              <a:buNone/>
            </a:pPr>
            <a:r>
              <a:rPr lang="en" sz="2100">
                <a:solidFill>
                  <a:srgbClr val="0B1238"/>
                </a:solidFill>
                <a:latin typeface="Calibri"/>
                <a:ea typeface="Calibri"/>
                <a:cs typeface="Calibri"/>
                <a:sym typeface="Calibri"/>
              </a:rPr>
              <a:t>Expectations include:</a:t>
            </a:r>
            <a:endParaRPr b="0" i="0" sz="1800" u="none" cap="none" strike="noStrike">
              <a:solidFill>
                <a:srgbClr val="0B1238"/>
              </a:solidFill>
              <a:latin typeface="Calibri"/>
              <a:ea typeface="Calibri"/>
              <a:cs typeface="Calibri"/>
              <a:sym typeface="Calibri"/>
            </a:endParaRPr>
          </a:p>
          <a:p>
            <a:pPr indent="-304800" lvl="0" marL="457200" marR="262128" rtl="0" algn="l">
              <a:lnSpc>
                <a:spcPct val="115000"/>
              </a:lnSpc>
              <a:spcBef>
                <a:spcPts val="1000"/>
              </a:spcBef>
              <a:spcAft>
                <a:spcPts val="0"/>
              </a:spcAft>
              <a:buClr>
                <a:srgbClr val="F1C232"/>
              </a:buClr>
              <a:buSzPts val="1200"/>
              <a:buFont typeface="Times New Roman"/>
              <a:buChar char="●"/>
            </a:pPr>
            <a:r>
              <a:rPr lang="en" sz="1800">
                <a:solidFill>
                  <a:srgbClr val="0B1238"/>
                </a:solidFill>
                <a:latin typeface="Calibri"/>
                <a:ea typeface="Calibri"/>
                <a:cs typeface="Calibri"/>
                <a:sym typeface="Calibri"/>
              </a:rPr>
              <a:t>Create and execute a Chapter recruitment plan that will effectively recruit, vet, and select potential new members.</a:t>
            </a:r>
            <a:endParaRPr sz="1800">
              <a:solidFill>
                <a:srgbClr val="0B1238"/>
              </a:solidFill>
              <a:latin typeface="Calibri"/>
              <a:ea typeface="Calibri"/>
              <a:cs typeface="Calibri"/>
              <a:sym typeface="Calibri"/>
            </a:endParaRPr>
          </a:p>
          <a:p>
            <a:pPr indent="-304800" lvl="0" marL="457200" marR="262128" rtl="0" algn="l">
              <a:lnSpc>
                <a:spcPct val="115000"/>
              </a:lnSpc>
              <a:spcBef>
                <a:spcPts val="0"/>
              </a:spcBef>
              <a:spcAft>
                <a:spcPts val="0"/>
              </a:spcAft>
              <a:buClr>
                <a:srgbClr val="F1C232"/>
              </a:buClr>
              <a:buSzPts val="1200"/>
              <a:buFont typeface="Times New Roman"/>
              <a:buChar char="●"/>
            </a:pPr>
            <a:r>
              <a:rPr lang="en" sz="1800">
                <a:solidFill>
                  <a:srgbClr val="0B1238"/>
                </a:solidFill>
                <a:latin typeface="Calibri"/>
                <a:ea typeface="Calibri"/>
                <a:cs typeface="Calibri"/>
                <a:sym typeface="Calibri"/>
              </a:rPr>
              <a:t>Ensure the Chapter is recruiting with AEPi values at the forefront</a:t>
            </a:r>
            <a:r>
              <a:rPr b="0" i="0" lang="en" sz="1800" u="none" cap="none" strike="noStrike">
                <a:solidFill>
                  <a:srgbClr val="0B1238"/>
                </a:solidFill>
                <a:latin typeface="Calibri"/>
                <a:ea typeface="Calibri"/>
                <a:cs typeface="Calibri"/>
                <a:sym typeface="Calibri"/>
              </a:rPr>
              <a:t>.</a:t>
            </a:r>
            <a:endParaRPr b="0" i="0" sz="1800" u="none" cap="none" strike="noStrike">
              <a:solidFill>
                <a:srgbClr val="0B1238"/>
              </a:solidFill>
              <a:latin typeface="Calibri"/>
              <a:ea typeface="Calibri"/>
              <a:cs typeface="Calibri"/>
              <a:sym typeface="Calibri"/>
            </a:endParaRPr>
          </a:p>
          <a:p>
            <a:pPr indent="-304800" lvl="0" marL="457200" marR="262128" rtl="0" algn="l">
              <a:lnSpc>
                <a:spcPct val="115000"/>
              </a:lnSpc>
              <a:spcBef>
                <a:spcPts val="0"/>
              </a:spcBef>
              <a:spcAft>
                <a:spcPts val="0"/>
              </a:spcAft>
              <a:buClr>
                <a:srgbClr val="F1C232"/>
              </a:buClr>
              <a:buSzPts val="1200"/>
              <a:buFont typeface="Times New Roman"/>
              <a:buChar char="●"/>
            </a:pPr>
            <a:r>
              <a:rPr lang="en" sz="1800">
                <a:solidFill>
                  <a:srgbClr val="0B1238"/>
                </a:solidFill>
                <a:latin typeface="Calibri"/>
                <a:ea typeface="Calibri"/>
                <a:cs typeface="Calibri"/>
                <a:sym typeface="Calibri"/>
              </a:rPr>
              <a:t>Oversee the Rush Committee and ensure they are being held accountable</a:t>
            </a:r>
            <a:endParaRPr sz="1800">
              <a:solidFill>
                <a:srgbClr val="0B1238"/>
              </a:solidFill>
              <a:latin typeface="Calibri"/>
              <a:ea typeface="Calibri"/>
              <a:cs typeface="Calibri"/>
              <a:sym typeface="Calibri"/>
            </a:endParaRPr>
          </a:p>
          <a:p>
            <a:pPr indent="-304800" lvl="0" marL="457200" marR="262128" rtl="0" algn="l">
              <a:lnSpc>
                <a:spcPct val="115000"/>
              </a:lnSpc>
              <a:spcBef>
                <a:spcPts val="0"/>
              </a:spcBef>
              <a:spcAft>
                <a:spcPts val="0"/>
              </a:spcAft>
              <a:buClr>
                <a:srgbClr val="F1C232"/>
              </a:buClr>
              <a:buSzPts val="1200"/>
              <a:buFont typeface="Times New Roman"/>
              <a:buChar char="●"/>
            </a:pPr>
            <a:r>
              <a:rPr lang="en" sz="1800">
                <a:solidFill>
                  <a:srgbClr val="0B1238"/>
                </a:solidFill>
                <a:latin typeface="Calibri"/>
                <a:ea typeface="Calibri"/>
                <a:cs typeface="Calibri"/>
                <a:sym typeface="Calibri"/>
              </a:rPr>
              <a:t>Communicate and work closely with the Rush Events Chair to ensure rush events are being planned and executed correctly</a:t>
            </a:r>
            <a:endParaRPr sz="1800">
              <a:solidFill>
                <a:srgbClr val="0B123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79" name="Shape 479"/>
        <p:cNvGrpSpPr/>
        <p:nvPr/>
      </p:nvGrpSpPr>
      <p:grpSpPr>
        <a:xfrm>
          <a:off x="0" y="0"/>
          <a:ext cx="0" cy="0"/>
          <a:chOff x="0" y="0"/>
          <a:chExt cx="0" cy="0"/>
        </a:xfrm>
      </p:grpSpPr>
      <p:sp>
        <p:nvSpPr>
          <p:cNvPr id="480" name="Google Shape;480;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Why do we Rush?</a:t>
            </a:r>
            <a:endParaRPr>
              <a:solidFill>
                <a:srgbClr val="0B1238"/>
              </a:solidFill>
            </a:endParaRPr>
          </a:p>
        </p:txBody>
      </p:sp>
      <p:sp>
        <p:nvSpPr>
          <p:cNvPr id="481" name="Google Shape;481;p8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marR="262128" rtl="0" algn="l">
              <a:lnSpc>
                <a:spcPct val="115000"/>
              </a:lnSpc>
              <a:spcBef>
                <a:spcPts val="0"/>
              </a:spcBef>
              <a:spcAft>
                <a:spcPts val="0"/>
              </a:spcAft>
              <a:buClr>
                <a:srgbClr val="F1C232"/>
              </a:buClr>
              <a:buSzPts val="2400"/>
              <a:buFont typeface="Times New Roman"/>
              <a:buChar char="●"/>
            </a:pPr>
            <a:r>
              <a:rPr lang="en" sz="2400">
                <a:solidFill>
                  <a:srgbClr val="0B1238"/>
                </a:solidFill>
              </a:rPr>
              <a:t>To grow</a:t>
            </a:r>
            <a:endParaRPr sz="2400">
              <a:solidFill>
                <a:srgbClr val="0B1238"/>
              </a:solidFill>
            </a:endParaRPr>
          </a:p>
          <a:p>
            <a:pPr indent="-381000" lvl="0" marL="457200" marR="262128" rtl="0" algn="l">
              <a:lnSpc>
                <a:spcPct val="115000"/>
              </a:lnSpc>
              <a:spcBef>
                <a:spcPts val="0"/>
              </a:spcBef>
              <a:spcAft>
                <a:spcPts val="0"/>
              </a:spcAft>
              <a:buClr>
                <a:srgbClr val="F1C232"/>
              </a:buClr>
              <a:buSzPts val="2400"/>
              <a:buFont typeface="Times New Roman"/>
              <a:buChar char="●"/>
            </a:pPr>
            <a:r>
              <a:rPr lang="en" sz="2400">
                <a:solidFill>
                  <a:srgbClr val="0B1238"/>
                </a:solidFill>
              </a:rPr>
              <a:t>To keep our name alive</a:t>
            </a:r>
            <a:endParaRPr sz="2400">
              <a:solidFill>
                <a:srgbClr val="0B1238"/>
              </a:solidFill>
            </a:endParaRPr>
          </a:p>
          <a:p>
            <a:pPr indent="-381000" lvl="0" marL="457200" marR="262128" rtl="0" algn="l">
              <a:lnSpc>
                <a:spcPct val="115000"/>
              </a:lnSpc>
              <a:spcBef>
                <a:spcPts val="0"/>
              </a:spcBef>
              <a:spcAft>
                <a:spcPts val="0"/>
              </a:spcAft>
              <a:buClr>
                <a:srgbClr val="F1C232"/>
              </a:buClr>
              <a:buSzPts val="2400"/>
              <a:buFont typeface="Times New Roman"/>
              <a:buChar char="●"/>
            </a:pPr>
            <a:r>
              <a:rPr lang="en" sz="2400">
                <a:solidFill>
                  <a:srgbClr val="0B1238"/>
                </a:solidFill>
              </a:rPr>
              <a:t>To pass on the legacy of AEPi</a:t>
            </a:r>
            <a:endParaRPr sz="2400">
              <a:solidFill>
                <a:srgbClr val="0B1238"/>
              </a:solidFill>
            </a:endParaRPr>
          </a:p>
          <a:p>
            <a:pPr indent="-381000" lvl="0" marL="457200" marR="262128" rtl="0" algn="l">
              <a:lnSpc>
                <a:spcPct val="115000"/>
              </a:lnSpc>
              <a:spcBef>
                <a:spcPts val="0"/>
              </a:spcBef>
              <a:spcAft>
                <a:spcPts val="0"/>
              </a:spcAft>
              <a:buClr>
                <a:srgbClr val="F1C232"/>
              </a:buClr>
              <a:buSzPts val="2400"/>
              <a:buFont typeface="Times New Roman"/>
              <a:buChar char="●"/>
            </a:pPr>
            <a:r>
              <a:rPr lang="en" sz="2400">
                <a:solidFill>
                  <a:srgbClr val="0B1238"/>
                </a:solidFill>
              </a:rPr>
              <a:t>To allow others to share in something that has become so important to us</a:t>
            </a:r>
            <a:endParaRPr sz="2400">
              <a:solidFill>
                <a:srgbClr val="0B1238"/>
              </a:solidFill>
            </a:endParaRPr>
          </a:p>
          <a:p>
            <a:pPr indent="-381000" lvl="0" marL="457200" marR="262128" rtl="0" algn="l">
              <a:lnSpc>
                <a:spcPct val="115000"/>
              </a:lnSpc>
              <a:spcBef>
                <a:spcPts val="0"/>
              </a:spcBef>
              <a:spcAft>
                <a:spcPts val="0"/>
              </a:spcAft>
              <a:buClr>
                <a:srgbClr val="F1C232"/>
              </a:buClr>
              <a:buSzPts val="2400"/>
              <a:buFont typeface="Times New Roman"/>
              <a:buChar char="●"/>
            </a:pPr>
            <a:r>
              <a:rPr lang="en" sz="2400">
                <a:solidFill>
                  <a:srgbClr val="0B1238"/>
                </a:solidFill>
              </a:rPr>
              <a:t>To survive</a:t>
            </a:r>
            <a:endParaRPr sz="2400">
              <a:solidFill>
                <a:srgbClr val="0B1238"/>
              </a:solidFill>
            </a:endParaRPr>
          </a:p>
          <a:p>
            <a:pPr indent="0" lvl="0" marL="0" marR="262128" rtl="0" algn="l">
              <a:lnSpc>
                <a:spcPct val="115000"/>
              </a:lnSpc>
              <a:spcBef>
                <a:spcPts val="0"/>
              </a:spcBef>
              <a:spcAft>
                <a:spcPts val="0"/>
              </a:spcAft>
              <a:buNone/>
            </a:pPr>
            <a:r>
              <a:t/>
            </a:r>
            <a:endParaRPr sz="2400">
              <a:solidFill>
                <a:srgbClr val="0B1238"/>
              </a:solidFill>
            </a:endParaRPr>
          </a:p>
          <a:p>
            <a:pPr indent="0" lvl="0" marL="0" marR="262128" rtl="0" algn="ctr">
              <a:lnSpc>
                <a:spcPct val="115000"/>
              </a:lnSpc>
              <a:spcBef>
                <a:spcPts val="0"/>
              </a:spcBef>
              <a:spcAft>
                <a:spcPts val="0"/>
              </a:spcAft>
              <a:buNone/>
            </a:pPr>
            <a:r>
              <a:rPr lang="en" sz="2400">
                <a:solidFill>
                  <a:srgbClr val="0B1238"/>
                </a:solidFill>
              </a:rPr>
              <a:t>*More on rush in Pi Phase*</a:t>
            </a:r>
            <a:endParaRPr sz="2400">
              <a:solidFill>
                <a:srgbClr val="0B1238"/>
              </a:solidFill>
            </a:endParaRPr>
          </a:p>
        </p:txBody>
      </p:sp>
      <p:sp>
        <p:nvSpPr>
          <p:cNvPr id="482" name="Google Shape;482;p82"/>
          <p:cNvSpPr txBox="1"/>
          <p:nvPr>
            <p:ph idx="4294967295" type="body"/>
          </p:nvPr>
        </p:nvSpPr>
        <p:spPr>
          <a:xfrm>
            <a:off x="2268538" y="3656338"/>
            <a:ext cx="4606800" cy="573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600"/>
              </a:spcAft>
              <a:buClr>
                <a:srgbClr val="0B1238"/>
              </a:buClr>
              <a:buSzPts val="2100"/>
              <a:buNone/>
            </a:pPr>
            <a:r>
              <a:rPr b="1" lang="en" u="sng">
                <a:solidFill>
                  <a:srgbClr val="0B1238"/>
                </a:solidFill>
              </a:rPr>
              <a:t>Rush is the LIFEBLOOD of the Fraternity</a:t>
            </a:r>
            <a:endParaRPr b="1" u="sng">
              <a:solidFill>
                <a:srgbClr val="0B1238"/>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86" name="Shape 486"/>
        <p:cNvGrpSpPr/>
        <p:nvPr/>
      </p:nvGrpSpPr>
      <p:grpSpPr>
        <a:xfrm>
          <a:off x="0" y="0"/>
          <a:ext cx="0" cy="0"/>
          <a:chOff x="0" y="0"/>
          <a:chExt cx="0" cy="0"/>
        </a:xfrm>
      </p:grpSpPr>
      <p:sp>
        <p:nvSpPr>
          <p:cNvPr id="487" name="Google Shape;487;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New Member Educator (Onboarding)</a:t>
            </a:r>
            <a:endParaRPr>
              <a:solidFill>
                <a:srgbClr val="0B1238"/>
              </a:solidFill>
            </a:endParaRPr>
          </a:p>
        </p:txBody>
      </p:sp>
      <p:sp>
        <p:nvSpPr>
          <p:cNvPr id="488" name="Google Shape;488;p8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1238"/>
                </a:solidFill>
              </a:rPr>
              <a:t>Expectations include:</a:t>
            </a:r>
            <a:endParaRPr>
              <a:solidFill>
                <a:srgbClr val="0B1238"/>
              </a:solidFill>
            </a:endParaRPr>
          </a:p>
          <a:p>
            <a:pPr indent="-342900" lvl="0" marL="457200" marR="262128" rtl="0" algn="l">
              <a:lnSpc>
                <a:spcPct val="100000"/>
              </a:lnSpc>
              <a:spcBef>
                <a:spcPts val="1000"/>
              </a:spcBef>
              <a:spcAft>
                <a:spcPts val="0"/>
              </a:spcAft>
              <a:buClr>
                <a:srgbClr val="F1C232"/>
              </a:buClr>
              <a:buSzPts val="1800"/>
              <a:buFont typeface="Times New Roman"/>
              <a:buChar char="●"/>
            </a:pPr>
            <a:r>
              <a:rPr lang="en" sz="1800">
                <a:solidFill>
                  <a:srgbClr val="0B1238"/>
                </a:solidFill>
              </a:rPr>
              <a:t>Inspire new members with the values and mission of Alpha Epsilon Pi</a:t>
            </a:r>
            <a:endParaRPr sz="1800">
              <a:solidFill>
                <a:srgbClr val="0B1238"/>
              </a:solidFill>
            </a:endParaRPr>
          </a:p>
          <a:p>
            <a:pPr indent="-342900" lvl="0" marL="457200" marR="262128" rtl="0" algn="l">
              <a:lnSpc>
                <a:spcPct val="100000"/>
              </a:lnSpc>
              <a:spcBef>
                <a:spcPts val="0"/>
              </a:spcBef>
              <a:spcAft>
                <a:spcPts val="0"/>
              </a:spcAft>
              <a:buClr>
                <a:srgbClr val="F1C232"/>
              </a:buClr>
              <a:buSzPts val="1800"/>
              <a:buFont typeface="Times New Roman"/>
              <a:buChar char="●"/>
            </a:pPr>
            <a:r>
              <a:rPr lang="en" sz="1800">
                <a:solidFill>
                  <a:srgbClr val="0B1238"/>
                </a:solidFill>
              </a:rPr>
              <a:t>Train new members to become productive and contributing brothers of the Chapter</a:t>
            </a:r>
            <a:endParaRPr sz="1800">
              <a:solidFill>
                <a:srgbClr val="0B1238"/>
              </a:solidFill>
            </a:endParaRPr>
          </a:p>
          <a:p>
            <a:pPr indent="-342900" lvl="0" marL="457200" marR="262128" rtl="0" algn="l">
              <a:lnSpc>
                <a:spcPct val="100000"/>
              </a:lnSpc>
              <a:spcBef>
                <a:spcPts val="0"/>
              </a:spcBef>
              <a:spcAft>
                <a:spcPts val="0"/>
              </a:spcAft>
              <a:buClr>
                <a:srgbClr val="F1C232"/>
              </a:buClr>
              <a:buSzPts val="1800"/>
              <a:buFont typeface="Times New Roman"/>
              <a:buChar char="●"/>
            </a:pPr>
            <a:r>
              <a:rPr lang="en" sz="1800">
                <a:solidFill>
                  <a:srgbClr val="0B1238"/>
                </a:solidFill>
              </a:rPr>
              <a:t>Make sure the new members are bonding not only with each other, but with the brothers as well</a:t>
            </a:r>
            <a:endParaRPr sz="1800">
              <a:solidFill>
                <a:srgbClr val="0B1238"/>
              </a:solidFill>
            </a:endParaRPr>
          </a:p>
          <a:p>
            <a:pPr indent="-342900" lvl="0" marL="457200" marR="262128" rtl="0" algn="l">
              <a:lnSpc>
                <a:spcPct val="100000"/>
              </a:lnSpc>
              <a:spcBef>
                <a:spcPts val="0"/>
              </a:spcBef>
              <a:spcAft>
                <a:spcPts val="0"/>
              </a:spcAft>
              <a:buClr>
                <a:srgbClr val="F1C232"/>
              </a:buClr>
              <a:buSzPts val="1800"/>
              <a:buFont typeface="Times New Roman"/>
              <a:buChar char="●"/>
            </a:pPr>
            <a:r>
              <a:rPr lang="en" sz="1800">
                <a:solidFill>
                  <a:srgbClr val="0B1238"/>
                </a:solidFill>
              </a:rPr>
              <a:t>Educate the New Members how to run a chapter effectively</a:t>
            </a:r>
            <a:endParaRPr sz="1800">
              <a:solidFill>
                <a:srgbClr val="0B1238"/>
              </a:solidFill>
            </a:endParaRPr>
          </a:p>
          <a:p>
            <a:pPr indent="-342900" lvl="0" marL="457200" marR="262128" rtl="0" algn="l">
              <a:lnSpc>
                <a:spcPct val="100000"/>
              </a:lnSpc>
              <a:spcBef>
                <a:spcPts val="0"/>
              </a:spcBef>
              <a:spcAft>
                <a:spcPts val="0"/>
              </a:spcAft>
              <a:buClr>
                <a:srgbClr val="F1C232"/>
              </a:buClr>
              <a:buSzPts val="1800"/>
              <a:buFont typeface="Times New Roman"/>
              <a:buChar char="●"/>
            </a:pPr>
            <a:r>
              <a:rPr lang="en" sz="1800">
                <a:solidFill>
                  <a:srgbClr val="0B1238"/>
                </a:solidFill>
              </a:rPr>
              <a:t>Educate the New Members on AEPi history and local chapter history</a:t>
            </a:r>
            <a:endParaRPr sz="1800">
              <a:solidFill>
                <a:srgbClr val="0B1238"/>
              </a:solidFill>
            </a:endParaRPr>
          </a:p>
          <a:p>
            <a:pPr indent="-342900" lvl="0" marL="457200" marR="262128" rtl="0" algn="l">
              <a:lnSpc>
                <a:spcPct val="100000"/>
              </a:lnSpc>
              <a:spcBef>
                <a:spcPts val="0"/>
              </a:spcBef>
              <a:spcAft>
                <a:spcPts val="0"/>
              </a:spcAft>
              <a:buClr>
                <a:srgbClr val="F1C232"/>
              </a:buClr>
              <a:buSzPts val="1800"/>
              <a:buFont typeface="Times New Roman"/>
              <a:buChar char="●"/>
            </a:pPr>
            <a:r>
              <a:rPr lang="en" sz="1800">
                <a:solidFill>
                  <a:srgbClr val="0B1238"/>
                </a:solidFill>
              </a:rPr>
              <a:t>Encourage lasting participation</a:t>
            </a:r>
            <a:r>
              <a:rPr lang="en" sz="1800">
                <a:solidFill>
                  <a:srgbClr val="0B1238"/>
                </a:solidFill>
              </a:rPr>
              <a:t> </a:t>
            </a:r>
            <a:endParaRPr sz="1800">
              <a:solidFill>
                <a:srgbClr val="0B1238"/>
              </a:solidFill>
            </a:endParaRPr>
          </a:p>
          <a:p>
            <a:pPr indent="0" lvl="0" marL="0" rtl="0" algn="l">
              <a:lnSpc>
                <a:spcPct val="90000"/>
              </a:lnSpc>
              <a:spcBef>
                <a:spcPts val="0"/>
              </a:spcBef>
              <a:spcAft>
                <a:spcPts val="1600"/>
              </a:spcAft>
              <a:buClr>
                <a:schemeClr val="dk1"/>
              </a:buClr>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92" name="Shape 492"/>
        <p:cNvGrpSpPr/>
        <p:nvPr/>
      </p:nvGrpSpPr>
      <p:grpSpPr>
        <a:xfrm>
          <a:off x="0" y="0"/>
          <a:ext cx="0" cy="0"/>
          <a:chOff x="0" y="0"/>
          <a:chExt cx="0" cy="0"/>
        </a:xfrm>
      </p:grpSpPr>
      <p:sp>
        <p:nvSpPr>
          <p:cNvPr id="493" name="Google Shape;493;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Minor Board </a:t>
            </a:r>
            <a:endParaRPr>
              <a:solidFill>
                <a:srgbClr val="0B1238"/>
              </a:solidFill>
            </a:endParaRPr>
          </a:p>
        </p:txBody>
      </p:sp>
      <p:sp>
        <p:nvSpPr>
          <p:cNvPr id="494" name="Google Shape;494;p84"/>
          <p:cNvSpPr txBox="1"/>
          <p:nvPr>
            <p:ph idx="1" type="body"/>
          </p:nvPr>
        </p:nvSpPr>
        <p:spPr>
          <a:xfrm>
            <a:off x="311700" y="1228675"/>
            <a:ext cx="8520600" cy="3416400"/>
          </a:xfrm>
          <a:prstGeom prst="rect">
            <a:avLst/>
          </a:prstGeom>
          <a:noFill/>
          <a:ln>
            <a:noFill/>
          </a:ln>
        </p:spPr>
        <p:txBody>
          <a:bodyPr anchorCtr="0" anchor="t" bIns="91425" lIns="91425" spcFirstLastPara="1" rIns="91425" wrap="square" tIns="91425">
            <a:noAutofit/>
          </a:bodyPr>
          <a:lstStyle/>
          <a:p>
            <a:pPr indent="0" lvl="0" marL="0" marR="262128" rtl="0" algn="l">
              <a:lnSpc>
                <a:spcPct val="90000"/>
              </a:lnSpc>
              <a:spcBef>
                <a:spcPts val="1000"/>
              </a:spcBef>
              <a:spcAft>
                <a:spcPts val="0"/>
              </a:spcAft>
              <a:buClr>
                <a:schemeClr val="dk1"/>
              </a:buClr>
              <a:buSzPts val="1100"/>
              <a:buFont typeface="Arial"/>
              <a:buNone/>
            </a:pPr>
            <a:r>
              <a:rPr lang="en">
                <a:solidFill>
                  <a:srgbClr val="0B1238"/>
                </a:solidFill>
              </a:rPr>
              <a:t>Your chapter’s minor board should be the backbone of your fraternity. All the planning, programming, and execution of fraternity events should be done by general membership who serve as chairmen or members of several different minor board committees.</a:t>
            </a:r>
            <a:endParaRPr>
              <a:solidFill>
                <a:srgbClr val="0B1238"/>
              </a:solidFill>
            </a:endParaRPr>
          </a:p>
          <a:p>
            <a:pPr indent="0" lvl="0" marL="0" marR="262128" rtl="0" algn="l">
              <a:lnSpc>
                <a:spcPct val="90000"/>
              </a:lnSpc>
              <a:spcBef>
                <a:spcPts val="1000"/>
              </a:spcBef>
              <a:spcAft>
                <a:spcPts val="0"/>
              </a:spcAft>
              <a:buClr>
                <a:schemeClr val="dk1"/>
              </a:buClr>
              <a:buSzPts val="1100"/>
              <a:buFont typeface="Arial"/>
              <a:buNone/>
            </a:pPr>
            <a:r>
              <a:rPr lang="en">
                <a:solidFill>
                  <a:srgbClr val="0B1238"/>
                </a:solidFill>
              </a:rPr>
              <a:t>A successful Lieutenant Master (COO) should regularly organize minor board meetings and ensure that all committees (and the chairmen of those committees) are working efficiently and within budget to fulfill the purpose of their committee for the chapter</a:t>
            </a:r>
            <a:r>
              <a:rPr lang="en" sz="1200">
                <a:solidFill>
                  <a:srgbClr val="0B1238"/>
                </a:solidFill>
                <a:latin typeface="Times New Roman"/>
                <a:ea typeface="Times New Roman"/>
                <a:cs typeface="Times New Roman"/>
                <a:sym typeface="Times New Roman"/>
              </a:rPr>
              <a:t>.</a:t>
            </a:r>
            <a:endParaRPr>
              <a:solidFill>
                <a:srgbClr val="0B123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98" name="Shape 498"/>
        <p:cNvGrpSpPr/>
        <p:nvPr/>
      </p:nvGrpSpPr>
      <p:grpSpPr>
        <a:xfrm>
          <a:off x="0" y="0"/>
          <a:ext cx="0" cy="0"/>
          <a:chOff x="0" y="0"/>
          <a:chExt cx="0" cy="0"/>
        </a:xfrm>
      </p:grpSpPr>
      <p:sp>
        <p:nvSpPr>
          <p:cNvPr id="499" name="Google Shape;499;p85"/>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Minor Board Chairs</a:t>
            </a:r>
            <a:endParaRPr>
              <a:solidFill>
                <a:srgbClr val="0B1238"/>
              </a:solidFill>
            </a:endParaRPr>
          </a:p>
        </p:txBody>
      </p:sp>
      <p:sp>
        <p:nvSpPr>
          <p:cNvPr id="500" name="Google Shape;500;p85"/>
          <p:cNvSpPr txBox="1"/>
          <p:nvPr>
            <p:ph idx="1" type="body"/>
          </p:nvPr>
        </p:nvSpPr>
        <p:spPr>
          <a:xfrm>
            <a:off x="225025" y="639650"/>
            <a:ext cx="8520600" cy="3416400"/>
          </a:xfrm>
          <a:prstGeom prst="rect">
            <a:avLst/>
          </a:prstGeom>
          <a:noFill/>
          <a:ln>
            <a:noFill/>
          </a:ln>
        </p:spPr>
        <p:txBody>
          <a:bodyPr anchorCtr="0" anchor="t" bIns="91425" lIns="91425" spcFirstLastPara="1" rIns="91425" wrap="square" tIns="91425">
            <a:noAutofit/>
          </a:bodyPr>
          <a:lstStyle/>
          <a:p>
            <a:pPr indent="0" lvl="0" marL="0" marR="262128" rtl="0" algn="l">
              <a:lnSpc>
                <a:spcPct val="90000"/>
              </a:lnSpc>
              <a:spcBef>
                <a:spcPts val="1000"/>
              </a:spcBef>
              <a:spcAft>
                <a:spcPts val="0"/>
              </a:spcAft>
              <a:buClr>
                <a:schemeClr val="dk1"/>
              </a:buClr>
              <a:buSzPts val="1100"/>
              <a:buFont typeface="Arial"/>
              <a:buNone/>
            </a:pPr>
            <a:r>
              <a:rPr b="1" lang="en" sz="1800" u="sng">
                <a:solidFill>
                  <a:srgbClr val="0B1238"/>
                </a:solidFill>
              </a:rPr>
              <a:t>Brotherhood</a:t>
            </a:r>
            <a:r>
              <a:rPr lang="en" sz="1800">
                <a:solidFill>
                  <a:srgbClr val="0B1238"/>
                </a:solidFill>
              </a:rPr>
              <a:t>- Brotherhood is what </a:t>
            </a:r>
            <a:r>
              <a:rPr lang="en" sz="1800">
                <a:solidFill>
                  <a:srgbClr val="0B1238"/>
                </a:solidFill>
              </a:rPr>
              <a:t>unites</a:t>
            </a:r>
            <a:r>
              <a:rPr lang="en" sz="1800">
                <a:solidFill>
                  <a:srgbClr val="0B1238"/>
                </a:solidFill>
              </a:rPr>
              <a:t> us all together, the Brotherhood Chair helps to facilitate Brotherhood events and helps sustain the </a:t>
            </a:r>
            <a:r>
              <a:rPr lang="en" sz="1800">
                <a:solidFill>
                  <a:srgbClr val="0B1238"/>
                </a:solidFill>
              </a:rPr>
              <a:t>closeness</a:t>
            </a:r>
            <a:r>
              <a:rPr lang="en" sz="1800">
                <a:solidFill>
                  <a:srgbClr val="0B1238"/>
                </a:solidFill>
              </a:rPr>
              <a:t> that is a Fraternity</a:t>
            </a:r>
            <a:endParaRPr sz="1800">
              <a:solidFill>
                <a:srgbClr val="0B1238"/>
              </a:solidFill>
            </a:endParaRPr>
          </a:p>
          <a:p>
            <a:pPr indent="0" lvl="0" marL="0" marR="262128" rtl="0" algn="l">
              <a:lnSpc>
                <a:spcPct val="90000"/>
              </a:lnSpc>
              <a:spcBef>
                <a:spcPts val="1000"/>
              </a:spcBef>
              <a:spcAft>
                <a:spcPts val="0"/>
              </a:spcAft>
              <a:buClr>
                <a:schemeClr val="dk1"/>
              </a:buClr>
              <a:buSzPts val="1100"/>
              <a:buFont typeface="Arial"/>
              <a:buNone/>
            </a:pPr>
            <a:r>
              <a:rPr b="1" lang="en" sz="1800" u="sng">
                <a:solidFill>
                  <a:srgbClr val="0B1238"/>
                </a:solidFill>
              </a:rPr>
              <a:t>Jewish Identity(JIC)</a:t>
            </a:r>
            <a:r>
              <a:rPr lang="en" sz="1800">
                <a:solidFill>
                  <a:srgbClr val="0B1238"/>
                </a:solidFill>
              </a:rPr>
              <a:t> - This Chair and committee should be responsible for organizing Jewish events such as Shabbat dinners, holidays, break fasts, and Walk to Remember.</a:t>
            </a:r>
            <a:endParaRPr sz="1800">
              <a:solidFill>
                <a:srgbClr val="0B1238"/>
              </a:solidFill>
            </a:endParaRPr>
          </a:p>
          <a:p>
            <a:pPr indent="0" lvl="0" marL="0" marR="262128" rtl="0" algn="l">
              <a:lnSpc>
                <a:spcPct val="90000"/>
              </a:lnSpc>
              <a:spcBef>
                <a:spcPts val="1000"/>
              </a:spcBef>
              <a:spcAft>
                <a:spcPts val="0"/>
              </a:spcAft>
              <a:buClr>
                <a:schemeClr val="dk1"/>
              </a:buClr>
              <a:buSzPts val="1100"/>
              <a:buFont typeface="Arial"/>
              <a:buNone/>
            </a:pPr>
            <a:r>
              <a:rPr b="1" lang="en" sz="1800" u="sng">
                <a:solidFill>
                  <a:srgbClr val="0B1238"/>
                </a:solidFill>
              </a:rPr>
              <a:t>Philanthropy</a:t>
            </a:r>
            <a:r>
              <a:rPr lang="en" sz="1800">
                <a:solidFill>
                  <a:srgbClr val="0B1238"/>
                </a:solidFill>
              </a:rPr>
              <a:t> - Works to plan and create a successful chapter philanthropy event and ensures participation in other campus and chapter philanthropies. </a:t>
            </a:r>
            <a:endParaRPr sz="1800">
              <a:solidFill>
                <a:srgbClr val="0B1238"/>
              </a:solidFill>
            </a:endParaRPr>
          </a:p>
          <a:p>
            <a:pPr indent="0" lvl="0" marL="0" marR="262128" rtl="0" algn="l">
              <a:lnSpc>
                <a:spcPct val="90000"/>
              </a:lnSpc>
              <a:spcBef>
                <a:spcPts val="1000"/>
              </a:spcBef>
              <a:spcAft>
                <a:spcPts val="0"/>
              </a:spcAft>
              <a:buClr>
                <a:srgbClr val="0B1238"/>
              </a:buClr>
              <a:buSzPts val="1800"/>
              <a:buNone/>
            </a:pPr>
            <a:r>
              <a:rPr b="1" lang="en" sz="1800" u="sng">
                <a:solidFill>
                  <a:srgbClr val="0B1238"/>
                </a:solidFill>
              </a:rPr>
              <a:t>Social Media</a:t>
            </a:r>
            <a:r>
              <a:rPr lang="en" sz="1800">
                <a:solidFill>
                  <a:srgbClr val="0B1238"/>
                </a:solidFill>
              </a:rPr>
              <a:t> - The Social Media Chair will be responsible for managing the chapters social media pages.</a:t>
            </a:r>
            <a:r>
              <a:rPr lang="en" sz="2000">
                <a:solidFill>
                  <a:srgbClr val="0B1238"/>
                </a:solidFill>
              </a:rPr>
              <a:t> </a:t>
            </a:r>
            <a:endParaRPr sz="2000">
              <a:solidFill>
                <a:srgbClr val="0B1238"/>
              </a:solidFill>
            </a:endParaRPr>
          </a:p>
          <a:p>
            <a:pPr indent="0" lvl="0" marL="0" marR="262128" rtl="0" algn="l">
              <a:spcBef>
                <a:spcPts val="1000"/>
              </a:spcBef>
              <a:spcAft>
                <a:spcPts val="0"/>
              </a:spcAft>
              <a:buClr>
                <a:schemeClr val="dk1"/>
              </a:buClr>
              <a:buSzPts val="1100"/>
              <a:buNone/>
            </a:pPr>
            <a:r>
              <a:rPr b="1" lang="en" sz="1800" u="sng">
                <a:solidFill>
                  <a:srgbClr val="0B1238"/>
                </a:solidFill>
              </a:rPr>
              <a:t>Civic E</a:t>
            </a:r>
            <a:r>
              <a:rPr b="1" lang="en" sz="1800" u="sng">
                <a:solidFill>
                  <a:srgbClr val="0B1238"/>
                </a:solidFill>
              </a:rPr>
              <a:t>ngagement(CEC)</a:t>
            </a:r>
            <a:r>
              <a:rPr lang="en" sz="1800">
                <a:solidFill>
                  <a:srgbClr val="0B1238"/>
                </a:solidFill>
              </a:rPr>
              <a:t> -</a:t>
            </a:r>
            <a:r>
              <a:rPr lang="en" sz="1800">
                <a:solidFill>
                  <a:srgbClr val="0B1238"/>
                </a:solidFill>
              </a:rPr>
              <a:t> Being </a:t>
            </a:r>
            <a:r>
              <a:rPr lang="en" sz="1800">
                <a:solidFill>
                  <a:srgbClr val="0B1238"/>
                </a:solidFill>
              </a:rPr>
              <a:t>civically</a:t>
            </a:r>
            <a:r>
              <a:rPr lang="en" sz="1800">
                <a:solidFill>
                  <a:srgbClr val="0B1238"/>
                </a:solidFill>
              </a:rPr>
              <a:t> engaged takes on many forms, the CEC helps chapter plan volunteering, get involved with campus and local elections and help the community grow</a:t>
            </a:r>
            <a:endParaRPr sz="1800">
              <a:solidFill>
                <a:srgbClr val="0B1238"/>
              </a:solidFill>
            </a:endParaRPr>
          </a:p>
          <a:p>
            <a:pPr indent="0" lvl="0" marL="0" marR="262128" rtl="0" algn="l">
              <a:spcBef>
                <a:spcPts val="1000"/>
              </a:spcBef>
              <a:spcAft>
                <a:spcPts val="0"/>
              </a:spcAft>
              <a:buClr>
                <a:schemeClr val="dk1"/>
              </a:buClr>
              <a:buSzPts val="1100"/>
              <a:buNone/>
            </a:pPr>
            <a:r>
              <a:rPr b="1" lang="en" sz="1800" u="sng">
                <a:solidFill>
                  <a:srgbClr val="0B1238"/>
                </a:solidFill>
              </a:rPr>
              <a:t>Israel </a:t>
            </a:r>
            <a:r>
              <a:rPr b="1" lang="en" sz="1800" u="sng">
                <a:solidFill>
                  <a:srgbClr val="0B1238"/>
                </a:solidFill>
              </a:rPr>
              <a:t>Engagement(IEC)</a:t>
            </a:r>
            <a:r>
              <a:rPr lang="en" sz="1800">
                <a:solidFill>
                  <a:srgbClr val="0B1238"/>
                </a:solidFill>
              </a:rPr>
              <a:t> - The IEC works with the chapter and outside </a:t>
            </a:r>
            <a:r>
              <a:rPr lang="en" sz="1800">
                <a:solidFill>
                  <a:srgbClr val="0B1238"/>
                </a:solidFill>
              </a:rPr>
              <a:t>organization</a:t>
            </a:r>
            <a:r>
              <a:rPr lang="en" sz="1800">
                <a:solidFill>
                  <a:srgbClr val="0B1238"/>
                </a:solidFill>
              </a:rPr>
              <a:t> to help create and </a:t>
            </a:r>
            <a:r>
              <a:rPr lang="en" sz="1800">
                <a:solidFill>
                  <a:srgbClr val="0B1238"/>
                </a:solidFill>
              </a:rPr>
              <a:t>increase</a:t>
            </a:r>
            <a:r>
              <a:rPr lang="en" sz="1800">
                <a:solidFill>
                  <a:srgbClr val="0B1238"/>
                </a:solidFill>
              </a:rPr>
              <a:t> the relationship Brothers have with Israel</a:t>
            </a:r>
            <a:endParaRPr sz="1800">
              <a:solidFill>
                <a:srgbClr val="0B1238"/>
              </a:solidFill>
            </a:endParaRPr>
          </a:p>
          <a:p>
            <a:pPr indent="0" lvl="0" marL="0" marR="262128" rtl="0" algn="l">
              <a:spcBef>
                <a:spcPts val="1000"/>
              </a:spcBef>
              <a:spcAft>
                <a:spcPts val="0"/>
              </a:spcAft>
              <a:buClr>
                <a:schemeClr val="dk1"/>
              </a:buClr>
              <a:buSzPts val="1100"/>
              <a:buFont typeface="Arial"/>
              <a:buNone/>
            </a:pPr>
            <a:r>
              <a:rPr b="1" lang="en" sz="1800" u="sng">
                <a:solidFill>
                  <a:srgbClr val="0B1238"/>
                </a:solidFill>
              </a:rPr>
              <a:t>Social</a:t>
            </a:r>
            <a:r>
              <a:rPr lang="en" sz="1800">
                <a:solidFill>
                  <a:srgbClr val="0B1238"/>
                </a:solidFill>
              </a:rPr>
              <a:t>- The Social Chair and his committee organize the chapter’s social events.</a:t>
            </a:r>
            <a:endParaRPr sz="1800">
              <a:solidFill>
                <a:srgbClr val="0B1238"/>
              </a:solidFill>
            </a:endParaRPr>
          </a:p>
          <a:p>
            <a:pPr indent="0" lvl="0" marL="0" marR="262128" rtl="0" algn="l">
              <a:lnSpc>
                <a:spcPct val="90000"/>
              </a:lnSpc>
              <a:spcBef>
                <a:spcPts val="1000"/>
              </a:spcBef>
              <a:spcAft>
                <a:spcPts val="0"/>
              </a:spcAft>
              <a:buClr>
                <a:srgbClr val="0B1238"/>
              </a:buClr>
              <a:buSzPts val="1800"/>
              <a:buNone/>
            </a:pPr>
            <a:r>
              <a:t/>
            </a:r>
            <a:endParaRPr sz="2000">
              <a:solidFill>
                <a:srgbClr val="0B1238"/>
              </a:solidFill>
            </a:endParaRPr>
          </a:p>
          <a:p>
            <a:pPr indent="0" lvl="0" marL="0" marR="262128" rtl="0" algn="l">
              <a:lnSpc>
                <a:spcPct val="90000"/>
              </a:lnSpc>
              <a:spcBef>
                <a:spcPts val="1000"/>
              </a:spcBef>
              <a:spcAft>
                <a:spcPts val="0"/>
              </a:spcAft>
              <a:buClr>
                <a:srgbClr val="0B1238"/>
              </a:buClr>
              <a:buSzPts val="1800"/>
              <a:buNone/>
            </a:pPr>
            <a:r>
              <a:t/>
            </a:r>
            <a:endParaRPr sz="1800">
              <a:solidFill>
                <a:srgbClr val="0B1238"/>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04" name="Shape 504"/>
        <p:cNvGrpSpPr/>
        <p:nvPr/>
      </p:nvGrpSpPr>
      <p:grpSpPr>
        <a:xfrm>
          <a:off x="0" y="0"/>
          <a:ext cx="0" cy="0"/>
          <a:chOff x="0" y="0"/>
          <a:chExt cx="0" cy="0"/>
        </a:xfrm>
      </p:grpSpPr>
      <p:sp>
        <p:nvSpPr>
          <p:cNvPr id="505" name="Google Shape;505;p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The COFA</a:t>
            </a:r>
            <a:endParaRPr>
              <a:solidFill>
                <a:srgbClr val="0B1238"/>
              </a:solidFill>
            </a:endParaRPr>
          </a:p>
        </p:txBody>
      </p:sp>
      <p:sp>
        <p:nvSpPr>
          <p:cNvPr id="506" name="Google Shape;506;p86"/>
          <p:cNvSpPr txBox="1"/>
          <p:nvPr>
            <p:ph idx="1" type="body"/>
          </p:nvPr>
        </p:nvSpPr>
        <p:spPr>
          <a:xfrm>
            <a:off x="311700" y="11152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600"/>
              </a:spcBef>
              <a:spcAft>
                <a:spcPts val="0"/>
              </a:spcAft>
              <a:buClr>
                <a:srgbClr val="0B1238"/>
              </a:buClr>
              <a:buSzPts val="1800"/>
              <a:buNone/>
            </a:pPr>
            <a:r>
              <a:t/>
            </a:r>
            <a:endParaRPr>
              <a:solidFill>
                <a:srgbClr val="0B1238"/>
              </a:solidFill>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90000"/>
              </a:lnSpc>
              <a:spcBef>
                <a:spcPts val="1600"/>
              </a:spcBef>
              <a:spcAft>
                <a:spcPts val="1600"/>
              </a:spcAft>
              <a:buClr>
                <a:srgbClr val="0B1238"/>
              </a:buClr>
              <a:buSzPts val="1800"/>
              <a:buNone/>
            </a:pPr>
            <a:r>
              <a:t/>
            </a:r>
            <a:endParaRPr>
              <a:solidFill>
                <a:srgbClr val="0B1238"/>
              </a:solidFill>
            </a:endParaRPr>
          </a:p>
        </p:txBody>
      </p:sp>
      <p:pic>
        <p:nvPicPr>
          <p:cNvPr id="507" name="Google Shape;507;p86"/>
          <p:cNvPicPr preferRelativeResize="0"/>
          <p:nvPr/>
        </p:nvPicPr>
        <p:blipFill>
          <a:blip r:embed="rId3">
            <a:alphaModFix/>
          </a:blip>
          <a:stretch>
            <a:fillRect/>
          </a:stretch>
        </p:blipFill>
        <p:spPr>
          <a:xfrm>
            <a:off x="2191073" y="682102"/>
            <a:ext cx="4621347" cy="4062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11" name="Shape 511"/>
        <p:cNvGrpSpPr/>
        <p:nvPr/>
      </p:nvGrpSpPr>
      <p:grpSpPr>
        <a:xfrm>
          <a:off x="0" y="0"/>
          <a:ext cx="0" cy="0"/>
          <a:chOff x="0" y="0"/>
          <a:chExt cx="0" cy="0"/>
        </a:xfrm>
      </p:grpSpPr>
      <p:sp>
        <p:nvSpPr>
          <p:cNvPr id="512" name="Google Shape;512;p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The Greek Alphabet</a:t>
            </a:r>
            <a:endParaRPr>
              <a:solidFill>
                <a:srgbClr val="0B1238"/>
              </a:solidFill>
            </a:endParaRPr>
          </a:p>
        </p:txBody>
      </p:sp>
      <p:sp>
        <p:nvSpPr>
          <p:cNvPr id="513" name="Google Shape;513;p87"/>
          <p:cNvSpPr txBox="1"/>
          <p:nvPr>
            <p:ph idx="1" type="body"/>
          </p:nvPr>
        </p:nvSpPr>
        <p:spPr>
          <a:xfrm>
            <a:off x="311700" y="11152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600"/>
              </a:spcBef>
              <a:spcAft>
                <a:spcPts val="0"/>
              </a:spcAft>
              <a:buClr>
                <a:srgbClr val="0B1238"/>
              </a:buClr>
              <a:buSzPts val="1800"/>
              <a:buNone/>
            </a:pPr>
            <a:r>
              <a:t/>
            </a:r>
            <a:endParaRPr>
              <a:solidFill>
                <a:srgbClr val="0B1238"/>
              </a:solidFill>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90000"/>
              </a:lnSpc>
              <a:spcBef>
                <a:spcPts val="1600"/>
              </a:spcBef>
              <a:spcAft>
                <a:spcPts val="1600"/>
              </a:spcAft>
              <a:buClr>
                <a:srgbClr val="0B1238"/>
              </a:buClr>
              <a:buSzPts val="1800"/>
              <a:buNone/>
            </a:pPr>
            <a:r>
              <a:t/>
            </a:r>
            <a:endParaRPr>
              <a:solidFill>
                <a:srgbClr val="0B1238"/>
              </a:solidFill>
            </a:endParaRPr>
          </a:p>
        </p:txBody>
      </p:sp>
      <p:pic>
        <p:nvPicPr>
          <p:cNvPr id="514" name="Google Shape;514;p87"/>
          <p:cNvPicPr preferRelativeResize="0"/>
          <p:nvPr/>
        </p:nvPicPr>
        <p:blipFill>
          <a:blip r:embed="rId3">
            <a:alphaModFix/>
          </a:blip>
          <a:stretch>
            <a:fillRect/>
          </a:stretch>
        </p:blipFill>
        <p:spPr>
          <a:xfrm>
            <a:off x="2638425" y="1115188"/>
            <a:ext cx="3867150" cy="3609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18" name="Shape 518"/>
        <p:cNvGrpSpPr/>
        <p:nvPr/>
      </p:nvGrpSpPr>
      <p:grpSpPr>
        <a:xfrm>
          <a:off x="0" y="0"/>
          <a:ext cx="0" cy="0"/>
          <a:chOff x="0" y="0"/>
          <a:chExt cx="0" cy="0"/>
        </a:xfrm>
      </p:grpSpPr>
      <p:sp>
        <p:nvSpPr>
          <p:cNvPr id="519" name="Google Shape;519;p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PI</a:t>
            </a:r>
            <a:r>
              <a:rPr lang="en">
                <a:solidFill>
                  <a:srgbClr val="0B1238"/>
                </a:solidFill>
              </a:rPr>
              <a:t> PHASE EDUCATION OVERVIEW</a:t>
            </a:r>
            <a:endParaRPr>
              <a:solidFill>
                <a:srgbClr val="0B1238"/>
              </a:solidFill>
            </a:endParaRPr>
          </a:p>
        </p:txBody>
      </p:sp>
      <p:sp>
        <p:nvSpPr>
          <p:cNvPr id="520" name="Google Shape;520;p8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marR="262128" rtl="0" algn="l">
              <a:lnSpc>
                <a:spcPct val="150000"/>
              </a:lnSpc>
              <a:spcBef>
                <a:spcPts val="0"/>
              </a:spcBef>
              <a:spcAft>
                <a:spcPts val="0"/>
              </a:spcAft>
              <a:buClr>
                <a:srgbClr val="F1C232"/>
              </a:buClr>
              <a:buSzPts val="1800"/>
              <a:buFont typeface="Times New Roman"/>
              <a:buChar char="●"/>
            </a:pPr>
            <a:r>
              <a:rPr lang="en">
                <a:solidFill>
                  <a:srgbClr val="0B1238"/>
                </a:solidFill>
              </a:rPr>
              <a:t>Rush Seminar (Preferably by ELC) </a:t>
            </a:r>
            <a:endParaRPr>
              <a:solidFill>
                <a:srgbClr val="0B1238"/>
              </a:solidFill>
            </a:endParaRPr>
          </a:p>
          <a:p>
            <a:pPr indent="-342900" lvl="0" marL="457200" marR="262128" rtl="0" algn="l">
              <a:lnSpc>
                <a:spcPct val="150000"/>
              </a:lnSpc>
              <a:spcBef>
                <a:spcPts val="0"/>
              </a:spcBef>
              <a:spcAft>
                <a:spcPts val="0"/>
              </a:spcAft>
              <a:buClr>
                <a:srgbClr val="F1C232"/>
              </a:buClr>
              <a:buSzPts val="1800"/>
              <a:buFont typeface="Times New Roman"/>
              <a:buChar char="●"/>
            </a:pPr>
            <a:r>
              <a:rPr lang="en">
                <a:solidFill>
                  <a:srgbClr val="0B1238"/>
                </a:solidFill>
              </a:rPr>
              <a:t>Health and Safety Seminar (By ELC or other staff) </a:t>
            </a:r>
            <a:endParaRPr>
              <a:solidFill>
                <a:srgbClr val="0B1238"/>
              </a:solidFill>
            </a:endParaRPr>
          </a:p>
          <a:p>
            <a:pPr indent="-342900" lvl="0" marL="457200" marR="262128" rtl="0" algn="l">
              <a:lnSpc>
                <a:spcPct val="150000"/>
              </a:lnSpc>
              <a:spcBef>
                <a:spcPts val="0"/>
              </a:spcBef>
              <a:spcAft>
                <a:spcPts val="0"/>
              </a:spcAft>
              <a:buClr>
                <a:srgbClr val="F1C232"/>
              </a:buClr>
              <a:buSzPts val="1800"/>
              <a:buFont typeface="Times New Roman"/>
              <a:buChar char="●"/>
            </a:pPr>
            <a:r>
              <a:rPr lang="en">
                <a:solidFill>
                  <a:srgbClr val="0B1238"/>
                </a:solidFill>
              </a:rPr>
              <a:t>Philanthropy Project </a:t>
            </a:r>
            <a:endParaRPr>
              <a:solidFill>
                <a:srgbClr val="0B1238"/>
              </a:solidFill>
            </a:endParaRPr>
          </a:p>
          <a:p>
            <a:pPr indent="-342900" lvl="0" marL="457200" marR="262128" rtl="0" algn="l">
              <a:lnSpc>
                <a:spcPct val="150000"/>
              </a:lnSpc>
              <a:spcBef>
                <a:spcPts val="0"/>
              </a:spcBef>
              <a:spcAft>
                <a:spcPts val="0"/>
              </a:spcAft>
              <a:buClr>
                <a:srgbClr val="F1C232"/>
              </a:buClr>
              <a:buSzPts val="1800"/>
              <a:buFont typeface="Times New Roman"/>
              <a:buChar char="●"/>
            </a:pPr>
            <a:r>
              <a:rPr lang="en">
                <a:solidFill>
                  <a:srgbClr val="0B1238"/>
                </a:solidFill>
              </a:rPr>
              <a:t>Alumni Seminar or Project</a:t>
            </a:r>
            <a:endParaRPr>
              <a:solidFill>
                <a:srgbClr val="0B123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75" name="Shape 275"/>
        <p:cNvGrpSpPr/>
        <p:nvPr/>
      </p:nvGrpSpPr>
      <p:grpSpPr>
        <a:xfrm>
          <a:off x="0" y="0"/>
          <a:ext cx="0" cy="0"/>
          <a:chOff x="0" y="0"/>
          <a:chExt cx="0" cy="0"/>
        </a:xfrm>
      </p:grpSpPr>
      <p:sp>
        <p:nvSpPr>
          <p:cNvPr id="276" name="Google Shape;276;p53"/>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AEPi History</a:t>
            </a:r>
            <a:endParaRPr>
              <a:solidFill>
                <a:srgbClr val="0B1238"/>
              </a:solidFill>
            </a:endParaRPr>
          </a:p>
        </p:txBody>
      </p:sp>
      <p:sp>
        <p:nvSpPr>
          <p:cNvPr id="277" name="Google Shape;277;p53"/>
          <p:cNvSpPr txBox="1"/>
          <p:nvPr>
            <p:ph idx="1" type="body"/>
          </p:nvPr>
        </p:nvSpPr>
        <p:spPr>
          <a:xfrm>
            <a:off x="311700" y="847675"/>
            <a:ext cx="8520600" cy="3889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b="1" lang="en">
                <a:solidFill>
                  <a:srgbClr val="0B1238"/>
                </a:solidFill>
              </a:rPr>
              <a:t>Why are we teaching this? - Every member of Alpha Epsilon Pi should have a basic understanding of how the fraternity was founded and why</a:t>
            </a:r>
            <a:r>
              <a:rPr b="1" lang="en" sz="1200">
                <a:solidFill>
                  <a:srgbClr val="0B1238"/>
                </a:solidFill>
                <a:latin typeface="Times New Roman"/>
                <a:ea typeface="Times New Roman"/>
                <a:cs typeface="Times New Roman"/>
                <a:sym typeface="Times New Roman"/>
              </a:rPr>
              <a:t>.</a:t>
            </a:r>
            <a:endParaRPr b="1" sz="1200">
              <a:solidFill>
                <a:srgbClr val="0B1238"/>
              </a:solidFill>
              <a:latin typeface="Times New Roman"/>
              <a:ea typeface="Times New Roman"/>
              <a:cs typeface="Times New Roman"/>
              <a:sym typeface="Times New Roman"/>
            </a:endParaRPr>
          </a:p>
          <a:p>
            <a:pPr indent="0" lvl="0" marL="0" rtl="0" algn="l">
              <a:lnSpc>
                <a:spcPct val="90000"/>
              </a:lnSpc>
              <a:spcBef>
                <a:spcPts val="0"/>
              </a:spcBef>
              <a:spcAft>
                <a:spcPts val="0"/>
              </a:spcAft>
              <a:buClr>
                <a:srgbClr val="0B1238"/>
              </a:buClr>
              <a:buSzPts val="1800"/>
              <a:buNone/>
            </a:pPr>
            <a:r>
              <a:t/>
            </a:r>
            <a:endParaRPr b="1" sz="1200">
              <a:solidFill>
                <a:srgbClr val="0B1238"/>
              </a:solidFill>
              <a:latin typeface="Times New Roman"/>
              <a:ea typeface="Times New Roman"/>
              <a:cs typeface="Times New Roman"/>
              <a:sym typeface="Times New Roman"/>
            </a:endParaRPr>
          </a:p>
          <a:p>
            <a:pPr indent="-342900" lvl="0" marL="457200" rtl="0" algn="l">
              <a:spcBef>
                <a:spcPts val="0"/>
              </a:spcBef>
              <a:spcAft>
                <a:spcPts val="0"/>
              </a:spcAft>
              <a:buClr>
                <a:srgbClr val="F1C232"/>
              </a:buClr>
              <a:buSzPts val="1800"/>
              <a:buChar char="●"/>
            </a:pPr>
            <a:r>
              <a:rPr b="1" lang="en" sz="1800">
                <a:solidFill>
                  <a:srgbClr val="0B1238"/>
                </a:solidFill>
              </a:rPr>
              <a:t>Charles C. Moskowitz decided to start his own Fraternity for Jewish collegiate men because fraternities at the time did not allow Jewish men to join their organizations</a:t>
            </a:r>
            <a:endParaRPr b="1" sz="1800">
              <a:solidFill>
                <a:srgbClr val="0B1238"/>
              </a:solidFill>
            </a:endParaRPr>
          </a:p>
          <a:p>
            <a:pPr indent="0" lvl="0" marL="457200" rtl="0" algn="l">
              <a:spcBef>
                <a:spcPts val="0"/>
              </a:spcBef>
              <a:spcAft>
                <a:spcPts val="0"/>
              </a:spcAft>
              <a:buNone/>
            </a:pPr>
            <a:r>
              <a:t/>
            </a:r>
            <a:endParaRPr b="1" sz="1800">
              <a:solidFill>
                <a:srgbClr val="0B1238"/>
              </a:solidFill>
            </a:endParaRPr>
          </a:p>
          <a:p>
            <a:pPr indent="-342900" lvl="0" marL="457200" marR="0" rtl="0" algn="l">
              <a:lnSpc>
                <a:spcPct val="90000"/>
              </a:lnSpc>
              <a:spcBef>
                <a:spcPts val="0"/>
              </a:spcBef>
              <a:spcAft>
                <a:spcPts val="0"/>
              </a:spcAft>
              <a:buClr>
                <a:srgbClr val="F1C232"/>
              </a:buClr>
              <a:buSzPts val="1800"/>
              <a:buChar char="●"/>
            </a:pPr>
            <a:r>
              <a:rPr b="1" lang="en" sz="1800">
                <a:solidFill>
                  <a:srgbClr val="0B1238"/>
                </a:solidFill>
              </a:rPr>
              <a:t>Alpha Epsilon Pi was founded in 1913 under the Washington Square Arch at New York University (NYU) by Charles C. Moskowitz and 10 other Jewish men</a:t>
            </a:r>
            <a:endParaRPr b="1" sz="1800">
              <a:solidFill>
                <a:srgbClr val="0B1238"/>
              </a:solidFill>
            </a:endParaRPr>
          </a:p>
          <a:p>
            <a:pPr indent="0" lvl="0" marL="457200" marR="0" rtl="0" algn="l">
              <a:lnSpc>
                <a:spcPct val="90000"/>
              </a:lnSpc>
              <a:spcBef>
                <a:spcPts val="0"/>
              </a:spcBef>
              <a:spcAft>
                <a:spcPts val="0"/>
              </a:spcAft>
              <a:buNone/>
            </a:pPr>
            <a:r>
              <a:t/>
            </a:r>
            <a:endParaRPr b="1" sz="1800">
              <a:solidFill>
                <a:srgbClr val="0B1238"/>
              </a:solidFill>
            </a:endParaRPr>
          </a:p>
          <a:p>
            <a:pPr indent="-342900" lvl="0" marL="457200" marR="0" rtl="0" algn="l">
              <a:lnSpc>
                <a:spcPct val="90000"/>
              </a:lnSpc>
              <a:spcBef>
                <a:spcPts val="0"/>
              </a:spcBef>
              <a:spcAft>
                <a:spcPts val="0"/>
              </a:spcAft>
              <a:buClr>
                <a:srgbClr val="F1C232"/>
              </a:buClr>
              <a:buSzPts val="1800"/>
              <a:buChar char="●"/>
            </a:pPr>
            <a:r>
              <a:rPr b="1" lang="en" sz="1800">
                <a:solidFill>
                  <a:srgbClr val="0B1238"/>
                </a:solidFill>
              </a:rPr>
              <a:t>The founders would become known as the Immortal 11</a:t>
            </a:r>
            <a:endParaRPr b="1" sz="1800">
              <a:solidFill>
                <a:srgbClr val="0B1238"/>
              </a:solidFill>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1400">
              <a:solidFill>
                <a:srgbClr val="F1C232"/>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24" name="Shape 524"/>
        <p:cNvGrpSpPr/>
        <p:nvPr/>
      </p:nvGrpSpPr>
      <p:grpSpPr>
        <a:xfrm>
          <a:off x="0" y="0"/>
          <a:ext cx="0" cy="0"/>
          <a:chOff x="0" y="0"/>
          <a:chExt cx="0" cy="0"/>
        </a:xfrm>
      </p:grpSpPr>
      <p:sp>
        <p:nvSpPr>
          <p:cNvPr id="525" name="Google Shape;525;p89"/>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FINAL PROJECTS</a:t>
            </a:r>
            <a:endParaRPr>
              <a:solidFill>
                <a:srgbClr val="0B1238"/>
              </a:solidFill>
            </a:endParaRPr>
          </a:p>
        </p:txBody>
      </p:sp>
      <p:sp>
        <p:nvSpPr>
          <p:cNvPr id="526" name="Google Shape;526;p89"/>
          <p:cNvSpPr txBox="1"/>
          <p:nvPr>
            <p:ph idx="1" type="body"/>
          </p:nvPr>
        </p:nvSpPr>
        <p:spPr>
          <a:xfrm>
            <a:off x="311700" y="771475"/>
            <a:ext cx="8520600" cy="4093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B1238"/>
              </a:buClr>
              <a:buSzPts val="1800"/>
              <a:buNone/>
            </a:pPr>
            <a:r>
              <a:rPr lang="en">
                <a:solidFill>
                  <a:srgbClr val="0B1238"/>
                </a:solidFill>
              </a:rPr>
              <a:t>Choose from </a:t>
            </a:r>
            <a:r>
              <a:rPr b="1" lang="en" u="sng">
                <a:solidFill>
                  <a:srgbClr val="0B1238"/>
                </a:solidFill>
              </a:rPr>
              <a:t>either</a:t>
            </a:r>
            <a:r>
              <a:rPr lang="en">
                <a:solidFill>
                  <a:srgbClr val="0B1238"/>
                </a:solidFill>
              </a:rPr>
              <a:t> of the following (</a:t>
            </a:r>
            <a:r>
              <a:rPr lang="en">
                <a:solidFill>
                  <a:srgbClr val="3C4043"/>
                </a:solidFill>
                <a:highlight>
                  <a:srgbClr val="FFFFFF"/>
                </a:highlight>
              </a:rPr>
              <a:t>These should be announced during minor board day in Epsilon phase</a:t>
            </a:r>
            <a:r>
              <a:rPr lang="en">
                <a:solidFill>
                  <a:srgbClr val="0B1238"/>
                </a:solidFill>
              </a:rPr>
              <a:t>)</a:t>
            </a:r>
            <a:r>
              <a:rPr lang="en">
                <a:solidFill>
                  <a:srgbClr val="0B1238"/>
                </a:solidFill>
              </a:rPr>
              <a:t>:</a:t>
            </a:r>
            <a:endParaRPr>
              <a:solidFill>
                <a:srgbClr val="0B1238"/>
              </a:solidFill>
            </a:endParaRPr>
          </a:p>
          <a:p>
            <a:pPr indent="0" lvl="0" marL="0" marR="262128" rtl="0" algn="l">
              <a:lnSpc>
                <a:spcPct val="90000"/>
              </a:lnSpc>
              <a:spcBef>
                <a:spcPts val="1600"/>
              </a:spcBef>
              <a:spcAft>
                <a:spcPts val="0"/>
              </a:spcAft>
              <a:buClr>
                <a:srgbClr val="0B1238"/>
              </a:buClr>
              <a:buSzPts val="1800"/>
              <a:buNone/>
            </a:pPr>
            <a:r>
              <a:rPr b="1" lang="en" u="sng">
                <a:solidFill>
                  <a:srgbClr val="0B1238"/>
                </a:solidFill>
              </a:rPr>
              <a:t>Philanthropy project</a:t>
            </a:r>
            <a:r>
              <a:rPr lang="en">
                <a:solidFill>
                  <a:srgbClr val="0B1238"/>
                </a:solidFill>
              </a:rPr>
              <a:t> - </a:t>
            </a:r>
            <a:r>
              <a:rPr lang="en" sz="1800">
                <a:solidFill>
                  <a:srgbClr val="0B1238"/>
                </a:solidFill>
              </a:rPr>
              <a:t>New Members will create and present a complete business plan outlining the event, logistics, and projected reach of the project. New Members will present their event to a board of judges who will critique and give suggestions. The judges can be senior members of the chapter, your ELC, your chapter advisor or a combination of all three.</a:t>
            </a:r>
            <a:endParaRPr sz="1800">
              <a:solidFill>
                <a:srgbClr val="0B1238"/>
              </a:solidFill>
            </a:endParaRPr>
          </a:p>
          <a:p>
            <a:pPr indent="0" lvl="0" marL="0" marR="262128" rtl="0" algn="l">
              <a:lnSpc>
                <a:spcPct val="90000"/>
              </a:lnSpc>
              <a:spcBef>
                <a:spcPts val="1000"/>
              </a:spcBef>
              <a:spcAft>
                <a:spcPts val="0"/>
              </a:spcAft>
              <a:buClr>
                <a:schemeClr val="dk1"/>
              </a:buClr>
              <a:buSzPts val="1100"/>
              <a:buFont typeface="Arial"/>
              <a:buNone/>
            </a:pPr>
            <a:r>
              <a:rPr b="1" lang="en" u="sng">
                <a:solidFill>
                  <a:srgbClr val="0B1238"/>
                </a:solidFill>
              </a:rPr>
              <a:t>Alumni Seminar</a:t>
            </a:r>
            <a:r>
              <a:rPr lang="en">
                <a:solidFill>
                  <a:srgbClr val="0B1238"/>
                </a:solidFill>
              </a:rPr>
              <a:t> - </a:t>
            </a:r>
            <a:r>
              <a:rPr lang="en" sz="1800">
                <a:solidFill>
                  <a:srgbClr val="0B1238"/>
                </a:solidFill>
              </a:rPr>
              <a:t>Working with your ELC and chapter advisor, reach out to local alumni to attend a seminar-type session. At this seminar, the alumni will share their experiences from their time in AEPi and explain how AEPi has affected their lives after college.</a:t>
            </a:r>
            <a:endParaRPr sz="1800">
              <a:solidFill>
                <a:srgbClr val="0B1238"/>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30" name="Shape 530"/>
        <p:cNvGrpSpPr/>
        <p:nvPr/>
      </p:nvGrpSpPr>
      <p:grpSpPr>
        <a:xfrm>
          <a:off x="0" y="0"/>
          <a:ext cx="0" cy="0"/>
          <a:chOff x="0" y="0"/>
          <a:chExt cx="0" cy="0"/>
        </a:xfrm>
      </p:grpSpPr>
      <p:sp>
        <p:nvSpPr>
          <p:cNvPr id="531" name="Google Shape;531;p9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Initiation</a:t>
            </a:r>
            <a:endParaRPr>
              <a:solidFill>
                <a:srgbClr val="0B1238"/>
              </a:solidFill>
            </a:endParaRPr>
          </a:p>
        </p:txBody>
      </p:sp>
      <p:sp>
        <p:nvSpPr>
          <p:cNvPr id="532" name="Google Shape;532;p9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marR="262128" rtl="0" algn="l">
              <a:lnSpc>
                <a:spcPct val="90000"/>
              </a:lnSpc>
              <a:spcBef>
                <a:spcPts val="1000"/>
              </a:spcBef>
              <a:spcAft>
                <a:spcPts val="0"/>
              </a:spcAft>
              <a:buClr>
                <a:schemeClr val="dk1"/>
              </a:buClr>
              <a:buSzPts val="1100"/>
              <a:buFont typeface="Arial"/>
              <a:buNone/>
            </a:pPr>
            <a:r>
              <a:rPr lang="en">
                <a:solidFill>
                  <a:srgbClr val="0B1238"/>
                </a:solidFill>
              </a:rPr>
              <a:t>Once you have successfully completed the New Member Program, the you are ready to be initiated into the Brotherhood. The chapter will ensure proper ritual is followed. </a:t>
            </a:r>
            <a:endParaRPr>
              <a:solidFill>
                <a:srgbClr val="0B1238"/>
              </a:solidFill>
            </a:endParaRPr>
          </a:p>
          <a:p>
            <a:pPr indent="0" lvl="0" marL="0" marR="262128" rtl="0" algn="l">
              <a:lnSpc>
                <a:spcPct val="90000"/>
              </a:lnSpc>
              <a:spcBef>
                <a:spcPts val="1000"/>
              </a:spcBef>
              <a:spcAft>
                <a:spcPts val="0"/>
              </a:spcAft>
              <a:buClr>
                <a:schemeClr val="dk1"/>
              </a:buClr>
              <a:buSzPts val="1100"/>
              <a:buFont typeface="Arial"/>
              <a:buNone/>
            </a:pPr>
            <a:r>
              <a:t/>
            </a:r>
            <a:endParaRPr>
              <a:solidFill>
                <a:srgbClr val="0B1238"/>
              </a:solidFill>
            </a:endParaRPr>
          </a:p>
          <a:p>
            <a:pPr indent="0" lvl="0" marL="0" marR="262128" rtl="0" algn="l">
              <a:lnSpc>
                <a:spcPct val="90000"/>
              </a:lnSpc>
              <a:spcBef>
                <a:spcPts val="1000"/>
              </a:spcBef>
              <a:spcAft>
                <a:spcPts val="0"/>
              </a:spcAft>
              <a:buClr>
                <a:schemeClr val="dk1"/>
              </a:buClr>
              <a:buSzPts val="1100"/>
              <a:buFont typeface="Arial"/>
              <a:buNone/>
            </a:pPr>
            <a:r>
              <a:rPr lang="en">
                <a:solidFill>
                  <a:srgbClr val="0B1238"/>
                </a:solidFill>
              </a:rPr>
              <a:t>CONGRATULATIONS ON BECOMING A BROTHER.</a:t>
            </a:r>
            <a:endParaRPr>
              <a:solidFill>
                <a:srgbClr val="0B123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81" name="Shape 281"/>
        <p:cNvGrpSpPr/>
        <p:nvPr/>
      </p:nvGrpSpPr>
      <p:grpSpPr>
        <a:xfrm>
          <a:off x="0" y="0"/>
          <a:ext cx="0" cy="0"/>
          <a:chOff x="0" y="0"/>
          <a:chExt cx="0" cy="0"/>
        </a:xfrm>
      </p:grpSpPr>
      <p:sp>
        <p:nvSpPr>
          <p:cNvPr id="282" name="Google Shape;282;p54"/>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AEPi History</a:t>
            </a:r>
            <a:endParaRPr>
              <a:solidFill>
                <a:srgbClr val="0B1238"/>
              </a:solidFill>
            </a:endParaRPr>
          </a:p>
        </p:txBody>
      </p:sp>
      <p:sp>
        <p:nvSpPr>
          <p:cNvPr id="283" name="Google Shape;283;p54"/>
          <p:cNvSpPr txBox="1"/>
          <p:nvPr>
            <p:ph idx="1" type="body"/>
          </p:nvPr>
        </p:nvSpPr>
        <p:spPr>
          <a:xfrm>
            <a:off x="311700" y="847675"/>
            <a:ext cx="8520600" cy="38895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None/>
            </a:pPr>
            <a:r>
              <a:t/>
            </a:r>
            <a:endParaRPr b="1" sz="1800">
              <a:solidFill>
                <a:srgbClr val="0B1238"/>
              </a:solidFill>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1400">
              <a:solidFill>
                <a:srgbClr val="F1C232"/>
              </a:solidFill>
              <a:latin typeface="Times New Roman"/>
              <a:ea typeface="Times New Roman"/>
              <a:cs typeface="Times New Roman"/>
              <a:sym typeface="Times New Roman"/>
            </a:endParaRPr>
          </a:p>
        </p:txBody>
      </p:sp>
      <p:pic>
        <p:nvPicPr>
          <p:cNvPr id="284" name="Google Shape;284;p54"/>
          <p:cNvPicPr preferRelativeResize="0"/>
          <p:nvPr/>
        </p:nvPicPr>
        <p:blipFill>
          <a:blip r:embed="rId3">
            <a:alphaModFix/>
          </a:blip>
          <a:stretch>
            <a:fillRect/>
          </a:stretch>
        </p:blipFill>
        <p:spPr>
          <a:xfrm>
            <a:off x="2800400" y="847675"/>
            <a:ext cx="3223925" cy="4137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88" name="Shape 288"/>
        <p:cNvGrpSpPr/>
        <p:nvPr/>
      </p:nvGrpSpPr>
      <p:grpSpPr>
        <a:xfrm>
          <a:off x="0" y="0"/>
          <a:ext cx="0" cy="0"/>
          <a:chOff x="0" y="0"/>
          <a:chExt cx="0" cy="0"/>
        </a:xfrm>
      </p:grpSpPr>
      <p:sp>
        <p:nvSpPr>
          <p:cNvPr id="289" name="Google Shape;289;p55"/>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AEPi History</a:t>
            </a:r>
            <a:endParaRPr>
              <a:solidFill>
                <a:srgbClr val="0B1238"/>
              </a:solidFill>
            </a:endParaRPr>
          </a:p>
        </p:txBody>
      </p:sp>
      <p:sp>
        <p:nvSpPr>
          <p:cNvPr id="290" name="Google Shape;290;p55"/>
          <p:cNvSpPr txBox="1"/>
          <p:nvPr>
            <p:ph idx="1" type="body"/>
          </p:nvPr>
        </p:nvSpPr>
        <p:spPr>
          <a:xfrm>
            <a:off x="311700" y="847675"/>
            <a:ext cx="8520600" cy="38895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None/>
            </a:pPr>
            <a:r>
              <a:t/>
            </a:r>
            <a:endParaRPr b="1" sz="1800">
              <a:solidFill>
                <a:srgbClr val="0B1238"/>
              </a:solidFill>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1400">
              <a:solidFill>
                <a:srgbClr val="F1C232"/>
              </a:solidFill>
              <a:latin typeface="Times New Roman"/>
              <a:ea typeface="Times New Roman"/>
              <a:cs typeface="Times New Roman"/>
              <a:sym typeface="Times New Roman"/>
            </a:endParaRPr>
          </a:p>
        </p:txBody>
      </p:sp>
      <p:pic>
        <p:nvPicPr>
          <p:cNvPr id="291" name="Google Shape;291;p55" title="The First 100 Years of AEPi">
            <a:hlinkClick r:id="rId3"/>
          </p:cNvPr>
          <p:cNvPicPr preferRelativeResize="0"/>
          <p:nvPr/>
        </p:nvPicPr>
        <p:blipFill>
          <a:blip r:embed="rId4">
            <a:alphaModFix/>
          </a:blip>
          <a:stretch>
            <a:fillRect/>
          </a:stretch>
        </p:blipFill>
        <p:spPr>
          <a:xfrm>
            <a:off x="1549325" y="847675"/>
            <a:ext cx="5527900" cy="414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95" name="Shape 295"/>
        <p:cNvGrpSpPr/>
        <p:nvPr/>
      </p:nvGrpSpPr>
      <p:grpSpPr>
        <a:xfrm>
          <a:off x="0" y="0"/>
          <a:ext cx="0" cy="0"/>
          <a:chOff x="0" y="0"/>
          <a:chExt cx="0" cy="0"/>
        </a:xfrm>
      </p:grpSpPr>
      <p:sp>
        <p:nvSpPr>
          <p:cNvPr id="296" name="Google Shape;296;p56"/>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Font typeface="Calibri"/>
              <a:buNone/>
            </a:pPr>
            <a:r>
              <a:rPr lang="en">
                <a:solidFill>
                  <a:srgbClr val="0B1238"/>
                </a:solidFill>
              </a:rPr>
              <a:t>AEPi</a:t>
            </a:r>
            <a:r>
              <a:rPr lang="en">
                <a:solidFill>
                  <a:srgbClr val="0B1238"/>
                </a:solidFill>
              </a:rPr>
              <a:t> </a:t>
            </a:r>
            <a:r>
              <a:rPr lang="en">
                <a:solidFill>
                  <a:srgbClr val="0B1238"/>
                </a:solidFill>
              </a:rPr>
              <a:t>History - Our Mission</a:t>
            </a:r>
            <a:endParaRPr>
              <a:solidFill>
                <a:srgbClr val="0B1238"/>
              </a:solidFill>
            </a:endParaRPr>
          </a:p>
        </p:txBody>
      </p:sp>
      <p:sp>
        <p:nvSpPr>
          <p:cNvPr id="297" name="Google Shape;297;p56"/>
          <p:cNvSpPr txBox="1"/>
          <p:nvPr>
            <p:ph idx="1" type="body"/>
          </p:nvPr>
        </p:nvSpPr>
        <p:spPr>
          <a:xfrm>
            <a:off x="311700" y="847675"/>
            <a:ext cx="8520600" cy="38895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None/>
            </a:pPr>
            <a:r>
              <a:t/>
            </a:r>
            <a:endParaRPr b="1" sz="1800">
              <a:solidFill>
                <a:srgbClr val="0B1238"/>
              </a:solidFill>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1400">
              <a:solidFill>
                <a:srgbClr val="F1C232"/>
              </a:solidFill>
              <a:latin typeface="Times New Roman"/>
              <a:ea typeface="Times New Roman"/>
              <a:cs typeface="Times New Roman"/>
              <a:sym typeface="Times New Roman"/>
            </a:endParaRPr>
          </a:p>
        </p:txBody>
      </p:sp>
      <p:pic>
        <p:nvPicPr>
          <p:cNvPr id="298" name="Google Shape;298;p56"/>
          <p:cNvPicPr preferRelativeResize="0"/>
          <p:nvPr/>
        </p:nvPicPr>
        <p:blipFill>
          <a:blip r:embed="rId3">
            <a:alphaModFix/>
          </a:blip>
          <a:stretch>
            <a:fillRect/>
          </a:stretch>
        </p:blipFill>
        <p:spPr>
          <a:xfrm>
            <a:off x="681950" y="847675"/>
            <a:ext cx="7467600" cy="410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2" name="Shape 302"/>
        <p:cNvGrpSpPr/>
        <p:nvPr/>
      </p:nvGrpSpPr>
      <p:grpSpPr>
        <a:xfrm>
          <a:off x="0" y="0"/>
          <a:ext cx="0" cy="0"/>
          <a:chOff x="0" y="0"/>
          <a:chExt cx="0" cy="0"/>
        </a:xfrm>
      </p:grpSpPr>
      <p:sp>
        <p:nvSpPr>
          <p:cNvPr id="303" name="Google Shape;303;p57"/>
          <p:cNvSpPr txBox="1"/>
          <p:nvPr>
            <p:ph type="title"/>
          </p:nvPr>
        </p:nvSpPr>
        <p:spPr>
          <a:xfrm>
            <a:off x="311700" y="511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1238"/>
                </a:solidFill>
              </a:rPr>
              <a:t>A Note on </a:t>
            </a:r>
            <a:r>
              <a:rPr lang="en">
                <a:solidFill>
                  <a:srgbClr val="0B1238"/>
                </a:solidFill>
              </a:rPr>
              <a:t>International History</a:t>
            </a:r>
            <a:endParaRPr>
              <a:solidFill>
                <a:srgbClr val="0B1238"/>
              </a:solidFill>
            </a:endParaRPr>
          </a:p>
        </p:txBody>
      </p:sp>
      <p:sp>
        <p:nvSpPr>
          <p:cNvPr id="304" name="Google Shape;304;p57"/>
          <p:cNvSpPr txBox="1"/>
          <p:nvPr>
            <p:ph idx="1" type="body"/>
          </p:nvPr>
        </p:nvSpPr>
        <p:spPr>
          <a:xfrm>
            <a:off x="311700" y="1198349"/>
            <a:ext cx="8520600" cy="2746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B1238"/>
              </a:buClr>
              <a:buSzPts val="1800"/>
              <a:buFont typeface="Arial"/>
              <a:buNone/>
            </a:pPr>
            <a:r>
              <a:rPr b="1" lang="en" sz="1400">
                <a:solidFill>
                  <a:srgbClr val="0B1238"/>
                </a:solidFill>
              </a:rPr>
              <a:t>AEPi began expanding to universities outside of North America in 2009 with the founding of IDC Herzliya. This chapter is known as Aleph/ Israel Alpha. </a:t>
            </a:r>
            <a:endParaRPr b="1" sz="1400">
              <a:solidFill>
                <a:srgbClr val="0B1238"/>
              </a:solidFill>
            </a:endParaRPr>
          </a:p>
          <a:p>
            <a:pPr indent="0" lvl="0" marL="0" marR="262128" rtl="0" algn="l">
              <a:lnSpc>
                <a:spcPct val="100000"/>
              </a:lnSpc>
              <a:spcBef>
                <a:spcPts val="0"/>
              </a:spcBef>
              <a:spcAft>
                <a:spcPts val="0"/>
              </a:spcAft>
              <a:buNone/>
            </a:pPr>
            <a:r>
              <a:rPr b="1" lang="en" sz="1400">
                <a:solidFill>
                  <a:srgbClr val="0B1238"/>
                </a:solidFill>
              </a:rPr>
              <a:t>In 2011, a Brother from St. Andrews (Scotland) named Elliot Miskin heard of AEPi through the movie “The Social Network.” He decided to see if this organization actually existed. After some research and a quick phone call to AEPi’s HQ, AEPi began in the UK. This chapter is known as Upsilon Kappa Alpha.</a:t>
            </a:r>
            <a:endParaRPr b="1" sz="1400">
              <a:solidFill>
                <a:srgbClr val="0B1238"/>
              </a:solidFill>
            </a:endParaRPr>
          </a:p>
          <a:p>
            <a:pPr indent="0" lvl="0" marL="0" marR="262128" rtl="0" algn="l">
              <a:lnSpc>
                <a:spcPct val="100000"/>
              </a:lnSpc>
              <a:spcBef>
                <a:spcPts val="0"/>
              </a:spcBef>
              <a:spcAft>
                <a:spcPts val="0"/>
              </a:spcAft>
              <a:buNone/>
            </a:pPr>
            <a:r>
              <a:t/>
            </a:r>
            <a:endParaRPr b="1" sz="1400">
              <a:solidFill>
                <a:srgbClr val="0B1238"/>
              </a:solidFill>
            </a:endParaRPr>
          </a:p>
          <a:p>
            <a:pPr indent="0" lvl="0" marL="0" marR="262128" rtl="0" algn="l">
              <a:lnSpc>
                <a:spcPct val="100000"/>
              </a:lnSpc>
              <a:spcBef>
                <a:spcPts val="0"/>
              </a:spcBef>
              <a:spcAft>
                <a:spcPts val="0"/>
              </a:spcAft>
              <a:buNone/>
            </a:pPr>
            <a:r>
              <a:rPr b="1" lang="en" sz="1400">
                <a:solidFill>
                  <a:srgbClr val="0B1238"/>
                </a:solidFill>
              </a:rPr>
              <a:t>Currently these are the Chapters and colonies outside of North-America </a:t>
            </a:r>
            <a:endParaRPr b="1" sz="1400">
              <a:solidFill>
                <a:srgbClr val="0B1238"/>
              </a:solidFill>
            </a:endParaRPr>
          </a:p>
          <a:p>
            <a:pPr indent="0" lvl="0" marL="0" marR="262128" rtl="0" algn="l">
              <a:lnSpc>
                <a:spcPct val="100000"/>
              </a:lnSpc>
              <a:spcBef>
                <a:spcPts val="0"/>
              </a:spcBef>
              <a:spcAft>
                <a:spcPts val="0"/>
              </a:spcAft>
              <a:buNone/>
            </a:pPr>
            <a:r>
              <a:t/>
            </a:r>
            <a:endParaRPr sz="1400">
              <a:solidFill>
                <a:srgbClr val="0B1238"/>
              </a:solidFill>
              <a:latin typeface="Calibri"/>
              <a:ea typeface="Calibri"/>
              <a:cs typeface="Calibri"/>
              <a:sym typeface="Calibri"/>
            </a:endParaRPr>
          </a:p>
          <a:p>
            <a:pPr indent="0" lvl="0" marL="0" marR="262128" rtl="0" algn="l">
              <a:lnSpc>
                <a:spcPct val="100000"/>
              </a:lnSpc>
              <a:spcBef>
                <a:spcPts val="0"/>
              </a:spcBef>
              <a:spcAft>
                <a:spcPts val="0"/>
              </a:spcAft>
              <a:buNone/>
            </a:pPr>
            <a:r>
              <a:t/>
            </a:r>
            <a:endParaRPr b="1" sz="1400">
              <a:solidFill>
                <a:srgbClr val="0B1238"/>
              </a:solidFill>
            </a:endParaRPr>
          </a:p>
        </p:txBody>
      </p:sp>
      <p:graphicFrame>
        <p:nvGraphicFramePr>
          <p:cNvPr id="305" name="Google Shape;305;p57"/>
          <p:cNvGraphicFramePr/>
          <p:nvPr/>
        </p:nvGraphicFramePr>
        <p:xfrm>
          <a:off x="648100" y="3161750"/>
          <a:ext cx="3000000" cy="3000000"/>
        </p:xfrm>
        <a:graphic>
          <a:graphicData uri="http://schemas.openxmlformats.org/drawingml/2006/table">
            <a:tbl>
              <a:tblPr>
                <a:noFill/>
                <a:tableStyleId>{B6130AE1-7952-45F7-9D29-C509E35901BA}</a:tableStyleId>
              </a:tblPr>
              <a:tblGrid>
                <a:gridCol w="2413000"/>
                <a:gridCol w="2413000"/>
                <a:gridCol w="2413000"/>
              </a:tblGrid>
              <a:tr h="381000">
                <a:tc>
                  <a:txBody>
                    <a:bodyPr/>
                    <a:lstStyle/>
                    <a:p>
                      <a:pPr indent="0" lvl="0" marL="0" marR="262128" rtl="0" algn="l">
                        <a:spcBef>
                          <a:spcPts val="0"/>
                        </a:spcBef>
                        <a:spcAft>
                          <a:spcPts val="0"/>
                        </a:spcAft>
                        <a:buClr>
                          <a:schemeClr val="dk1"/>
                        </a:buClr>
                        <a:buSzPts val="1100"/>
                        <a:buFont typeface="Arial"/>
                        <a:buNone/>
                      </a:pPr>
                      <a:r>
                        <a:rPr b="1" lang="en" u="sng">
                          <a:solidFill>
                            <a:srgbClr val="0B1238"/>
                          </a:solidFill>
                        </a:rPr>
                        <a:t>I</a:t>
                      </a:r>
                      <a:r>
                        <a:rPr b="1" lang="en" u="sng">
                          <a:solidFill>
                            <a:srgbClr val="0B1238"/>
                          </a:solidFill>
                        </a:rPr>
                        <a:t>srael:</a:t>
                      </a:r>
                      <a:endParaRPr b="1" u="sng">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Aleph - IDC</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Bet - Hebrew U</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Dalet - Ben Gurion</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Hay - Tel Aviv U</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Vav - Bar Ilan U</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Chet - ORT Braude</a:t>
                      </a:r>
                      <a:endParaRPr>
                        <a:solidFill>
                          <a:srgbClr val="0B1238"/>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262128" rtl="0" algn="l">
                        <a:spcBef>
                          <a:spcPts val="0"/>
                        </a:spcBef>
                        <a:spcAft>
                          <a:spcPts val="0"/>
                        </a:spcAft>
                        <a:buClr>
                          <a:schemeClr val="dk1"/>
                        </a:buClr>
                        <a:buSzPts val="1100"/>
                        <a:buFont typeface="Arial"/>
                        <a:buNone/>
                      </a:pPr>
                      <a:r>
                        <a:rPr b="1" lang="en" u="sng">
                          <a:solidFill>
                            <a:srgbClr val="0B1238"/>
                          </a:solidFill>
                        </a:rPr>
                        <a:t>UK:</a:t>
                      </a:r>
                      <a:endParaRPr b="1" u="sng">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YKA - St. Andrews</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YKB - Leeds</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YKG - Birmingham</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YKD - Nottingham</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YKE - London</a:t>
                      </a:r>
                      <a:endParaRPr>
                        <a:solidFill>
                          <a:srgbClr val="0B1238"/>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262128" rtl="0" algn="l">
                        <a:spcBef>
                          <a:spcPts val="0"/>
                        </a:spcBef>
                        <a:spcAft>
                          <a:spcPts val="0"/>
                        </a:spcAft>
                        <a:buClr>
                          <a:schemeClr val="dk1"/>
                        </a:buClr>
                        <a:buSzPts val="1100"/>
                        <a:buFont typeface="Arial"/>
                        <a:buNone/>
                      </a:pPr>
                      <a:r>
                        <a:rPr b="1" lang="en" u="sng">
                          <a:solidFill>
                            <a:srgbClr val="0B1238"/>
                          </a:solidFill>
                        </a:rPr>
                        <a:t>Australia:</a:t>
                      </a:r>
                      <a:endParaRPr b="1" u="sng">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AUM - Melbourne Metro</a:t>
                      </a:r>
                      <a:endParaRPr>
                        <a:solidFill>
                          <a:srgbClr val="0B1238"/>
                        </a:solidFill>
                      </a:endParaRPr>
                    </a:p>
                    <a:p>
                      <a:pPr indent="-317500" lvl="0" marL="457200" marR="262128" rtl="0" algn="l">
                        <a:spcBef>
                          <a:spcPts val="0"/>
                        </a:spcBef>
                        <a:spcAft>
                          <a:spcPts val="0"/>
                        </a:spcAft>
                        <a:buClr>
                          <a:srgbClr val="0B1238"/>
                        </a:buClr>
                        <a:buSzPts val="1400"/>
                        <a:buChar char="●"/>
                      </a:pPr>
                      <a:r>
                        <a:rPr lang="en">
                          <a:solidFill>
                            <a:srgbClr val="0B1238"/>
                          </a:solidFill>
                        </a:rPr>
                        <a:t>OZA - Sydney Metro</a:t>
                      </a:r>
                      <a:endParaRPr>
                        <a:solidFill>
                          <a:srgbClr val="0B1238"/>
                        </a:solidFill>
                      </a:endParaRPr>
                    </a:p>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9" name="Shape 309"/>
        <p:cNvGrpSpPr/>
        <p:nvPr/>
      </p:nvGrpSpPr>
      <p:grpSpPr>
        <a:xfrm>
          <a:off x="0" y="0"/>
          <a:ext cx="0" cy="0"/>
          <a:chOff x="0" y="0"/>
          <a:chExt cx="0" cy="0"/>
        </a:xfrm>
      </p:grpSpPr>
      <p:sp>
        <p:nvSpPr>
          <p:cNvPr id="310" name="Google Shape;310;p5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B1238"/>
                </a:solidFill>
                <a:latin typeface="Calibri"/>
                <a:ea typeface="Calibri"/>
                <a:cs typeface="Calibri"/>
                <a:sym typeface="Calibri"/>
              </a:rPr>
              <a:t>Current AEPi by the Numbers:</a:t>
            </a:r>
            <a:endParaRPr>
              <a:solidFill>
                <a:srgbClr val="0B1238"/>
              </a:solidFill>
              <a:latin typeface="Calibri"/>
              <a:ea typeface="Calibri"/>
              <a:cs typeface="Calibri"/>
              <a:sym typeface="Calibri"/>
            </a:endParaRPr>
          </a:p>
        </p:txBody>
      </p:sp>
      <p:sp>
        <p:nvSpPr>
          <p:cNvPr id="311" name="Google Shape;311;p58"/>
          <p:cNvSpPr txBox="1"/>
          <p:nvPr/>
        </p:nvSpPr>
        <p:spPr>
          <a:xfrm>
            <a:off x="499875" y="862950"/>
            <a:ext cx="7445700" cy="33675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a:t>170 chapter/colonies</a:t>
            </a:r>
            <a:endParaRPr/>
          </a:p>
          <a:p>
            <a:pPr indent="-317500" lvl="0" marL="457200" rtl="0" algn="l">
              <a:lnSpc>
                <a:spcPct val="150000"/>
              </a:lnSpc>
              <a:spcBef>
                <a:spcPts val="0"/>
              </a:spcBef>
              <a:spcAft>
                <a:spcPts val="0"/>
              </a:spcAft>
              <a:buSzPts val="1400"/>
              <a:buChar char="●"/>
            </a:pPr>
            <a:r>
              <a:rPr lang="en">
                <a:solidFill>
                  <a:schemeClr val="dk1"/>
                </a:solidFill>
              </a:rPr>
              <a:t>Chapters in six countries </a:t>
            </a:r>
            <a:endParaRPr/>
          </a:p>
          <a:p>
            <a:pPr indent="-317500" lvl="0" marL="457200" rtl="0" algn="l">
              <a:lnSpc>
                <a:spcPct val="150000"/>
              </a:lnSpc>
              <a:spcBef>
                <a:spcPts val="0"/>
              </a:spcBef>
              <a:spcAft>
                <a:spcPts val="0"/>
              </a:spcAft>
              <a:buSzPts val="1400"/>
              <a:buChar char="●"/>
            </a:pPr>
            <a:r>
              <a:rPr lang="en"/>
              <a:t>99,000 living Brothers</a:t>
            </a:r>
            <a:endParaRPr/>
          </a:p>
          <a:p>
            <a:pPr indent="-317500" lvl="0" marL="457200" rtl="0" algn="l">
              <a:lnSpc>
                <a:spcPct val="150000"/>
              </a:lnSpc>
              <a:spcBef>
                <a:spcPts val="0"/>
              </a:spcBef>
              <a:spcAft>
                <a:spcPts val="0"/>
              </a:spcAft>
              <a:buSzPts val="1400"/>
              <a:buChar char="●"/>
            </a:pPr>
            <a:r>
              <a:rPr lang="en"/>
              <a:t>In the 2019-20 school year we had 76 Student Body and IFC officers, 16 of them are the presidents</a:t>
            </a:r>
            <a:endParaRPr/>
          </a:p>
          <a:p>
            <a:pPr indent="-317500" lvl="0" marL="457200" rtl="0" algn="l">
              <a:lnSpc>
                <a:spcPct val="150000"/>
              </a:lnSpc>
              <a:spcBef>
                <a:spcPts val="0"/>
              </a:spcBef>
              <a:spcAft>
                <a:spcPts val="0"/>
              </a:spcAft>
              <a:buSzPts val="1400"/>
              <a:buChar char="●"/>
            </a:pPr>
            <a:r>
              <a:rPr lang="en"/>
              <a:t>Over 500K raised annually for philanthropy </a:t>
            </a:r>
            <a:r>
              <a:rPr b="1" lang="en" u="sng"/>
              <a:t>(for both AEPi and other charities)</a:t>
            </a:r>
            <a:endParaRPr b="1" u="sng"/>
          </a:p>
          <a:p>
            <a:pPr indent="-317500" lvl="0" marL="457200" rtl="0" algn="l">
              <a:lnSpc>
                <a:spcPct val="150000"/>
              </a:lnSpc>
              <a:spcBef>
                <a:spcPts val="0"/>
              </a:spcBef>
              <a:spcAft>
                <a:spcPts val="0"/>
              </a:spcAft>
              <a:buSzPts val="1400"/>
              <a:buChar char="●"/>
            </a:pPr>
            <a:r>
              <a:rPr lang="en"/>
              <a:t>Hundreds</a:t>
            </a:r>
            <a:r>
              <a:rPr lang="en"/>
              <a:t> of Brothers go on Birthright each year</a:t>
            </a:r>
            <a:endParaRPr/>
          </a:p>
          <a:p>
            <a:pPr indent="-317500" lvl="0" marL="457200" rtl="0" algn="l">
              <a:lnSpc>
                <a:spcPct val="150000"/>
              </a:lnSpc>
              <a:spcBef>
                <a:spcPts val="0"/>
              </a:spcBef>
              <a:spcAft>
                <a:spcPts val="0"/>
              </a:spcAft>
              <a:buSzPts val="1400"/>
              <a:buChar char="●"/>
            </a:pPr>
            <a:r>
              <a:rPr lang="en"/>
              <a:t>Roughly 2,500 attendees in </a:t>
            </a:r>
            <a:r>
              <a:rPr lang="en"/>
              <a:t>regional</a:t>
            </a:r>
            <a:r>
              <a:rPr lang="en"/>
              <a:t> </a:t>
            </a:r>
            <a:r>
              <a:rPr lang="en"/>
              <a:t>conferences</a:t>
            </a:r>
            <a:endParaRPr/>
          </a:p>
          <a:p>
            <a:pPr indent="-317500" lvl="0" marL="457200" rtl="0" algn="l">
              <a:lnSpc>
                <a:spcPct val="150000"/>
              </a:lnSpc>
              <a:spcBef>
                <a:spcPts val="0"/>
              </a:spcBef>
              <a:spcAft>
                <a:spcPts val="0"/>
              </a:spcAft>
              <a:buSzPts val="1400"/>
              <a:buChar char="●"/>
            </a:pPr>
            <a:r>
              <a:rPr lang="en"/>
              <a:t>Hundreds</a:t>
            </a:r>
            <a:r>
              <a:rPr lang="en"/>
              <a:t> of Brothers attend </a:t>
            </a:r>
            <a:r>
              <a:rPr lang="en"/>
              <a:t>international</a:t>
            </a:r>
            <a:r>
              <a:rPr lang="en"/>
              <a:t> </a:t>
            </a:r>
            <a:r>
              <a:rPr lang="en"/>
              <a:t>convention</a:t>
            </a:r>
            <a:r>
              <a:rPr lang="en"/>
              <a:t> every year</a:t>
            </a:r>
            <a:endParaRPr/>
          </a:p>
          <a:p>
            <a:pPr indent="-317500" lvl="1" marL="914400" rtl="0" algn="l">
              <a:lnSpc>
                <a:spcPct val="150000"/>
              </a:lnSpc>
              <a:spcBef>
                <a:spcPts val="0"/>
              </a:spcBef>
              <a:spcAft>
                <a:spcPts val="0"/>
              </a:spcAft>
              <a:buSzPts val="1400"/>
              <a:buChar char="○"/>
            </a:pPr>
            <a:r>
              <a:rPr lang="en"/>
              <a:t>This year is Atlanta Marriott Marquis in Atlanta, GA July 29-Aug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