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Roboto"/>
      <p:regular r:id="rId14"/>
      <p:bold r:id="rId15"/>
      <p:italic r:id="rId16"/>
      <p:boldItalic r:id="rId17"/>
    </p:embeddedFont>
    <p:embeddedFont>
      <p:font typeface="Merriweather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erriweather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Merriweather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erriweather-bold.fntdata"/><Relationship Id="rId6" Type="http://schemas.openxmlformats.org/officeDocument/2006/relationships/slide" Target="slides/slide1.xml"/><Relationship Id="rId18" Type="http://schemas.openxmlformats.org/officeDocument/2006/relationships/font" Target="fonts/Merriweather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82bb25937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82bb25937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82bb258d7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82bb258d7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82bb25937f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82bb25937f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2bb25937f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2bb25937f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2bb25937f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82bb25937f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82bb25937f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82bb25937f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82bb25937f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82bb25937f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7" name="Google Shape;57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8" name="Google Shape;58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6" name="Google Shape;26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2418466">
            <a:off x="5463115" y="3113864"/>
            <a:ext cx="2013778" cy="18827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0" name="Google Shape;5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/>
          <p:nvPr>
            <p:ph type="ctrTitle"/>
          </p:nvPr>
        </p:nvSpPr>
        <p:spPr>
          <a:xfrm>
            <a:off x="311700" y="539725"/>
            <a:ext cx="4242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73763"/>
                </a:solidFill>
              </a:rPr>
              <a:t>AEPi Guided Good and Welfare</a:t>
            </a:r>
            <a:endParaRPr>
              <a:solidFill>
                <a:srgbClr val="073763"/>
              </a:solidFill>
            </a:endParaRPr>
          </a:p>
        </p:txBody>
      </p:sp>
      <p:sp>
        <p:nvSpPr>
          <p:cNvPr id="66" name="Google Shape;66;p13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73763"/>
                </a:solidFill>
              </a:rPr>
              <a:t>How to run and Good and Welfare </a:t>
            </a:r>
            <a:r>
              <a:rPr lang="en">
                <a:solidFill>
                  <a:srgbClr val="073763"/>
                </a:solidFill>
              </a:rPr>
              <a:t>virtually and relevant</a:t>
            </a:r>
            <a:endParaRPr/>
          </a:p>
        </p:txBody>
      </p:sp>
      <p:pic>
        <p:nvPicPr>
          <p:cNvPr id="67" name="Google Shape;6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2418466">
            <a:off x="6824615" y="36839"/>
            <a:ext cx="2013778" cy="18827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Good and Welfare?</a:t>
            </a:r>
            <a:endParaRPr/>
          </a:p>
        </p:txBody>
      </p:sp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</a:rPr>
              <a:t>Good and Welfare (G&amp;W) is a program that is aimed to bond with your fellow Brothers. It is in the style of a group </a:t>
            </a:r>
            <a:r>
              <a:rPr lang="en">
                <a:solidFill>
                  <a:srgbClr val="000000"/>
                </a:solidFill>
                <a:highlight>
                  <a:srgbClr val="FFFFFF"/>
                </a:highlight>
              </a:rPr>
              <a:t>therapy</a:t>
            </a:r>
            <a:r>
              <a:rPr lang="en">
                <a:solidFill>
                  <a:srgbClr val="000000"/>
                </a:solidFill>
                <a:highlight>
                  <a:srgbClr val="FFFFFF"/>
                </a:highlight>
              </a:rPr>
              <a:t> session, that serves as a way to express feelings in a safe place.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457200" lvl="0" marL="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This is a staple of every single chapter in AEPi and differentiates the Brotherhood from just any old organization or business.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hold a G&amp;W?</a:t>
            </a:r>
            <a:endParaRPr/>
          </a:p>
        </p:txBody>
      </p:sp>
      <p:sp>
        <p:nvSpPr>
          <p:cNvPr id="79" name="Google Shape;79;p15"/>
          <p:cNvSpPr txBox="1"/>
          <p:nvPr>
            <p:ph idx="1" type="body"/>
          </p:nvPr>
        </p:nvSpPr>
        <p:spPr>
          <a:xfrm>
            <a:off x="4572000" y="256000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At the end of every chapter meeting (and whenever else it is deemed necessary), it is customary to pass a gavel around the room and give each member the floor to speak freely about anything that has been going on since the previous Good and Welfare. </a:t>
            </a:r>
            <a:endParaRPr>
              <a:solidFill>
                <a:srgbClr val="000000"/>
              </a:solidFill>
            </a:endParaRPr>
          </a:p>
          <a:p>
            <a:pPr indent="45720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Typically, Brothers speak about the good in their life like significant accomplishments or fun events they have attended recently, as well as some negatives like a tough exam or your favorite team losing this week.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are we holding G&amp;W?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Continued </a:t>
            </a:r>
            <a:endParaRPr/>
          </a:p>
        </p:txBody>
      </p:sp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The traditional G&amp;W is started when you place the gavel over your heart, stand up, and recite:	</a:t>
            </a:r>
            <a:endParaRPr>
              <a:solidFill>
                <a:srgbClr val="000000"/>
              </a:solidFill>
            </a:endParaRPr>
          </a:p>
          <a:p>
            <a:pPr indent="45720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“For the Good and Welfare of the __ Chapter/colony of the Alpha Epsilon Pi Fraternity, Brother Master and Brothers here assembled, I hereby give my Good and Welfare.”</a:t>
            </a:r>
            <a:endParaRPr>
              <a:solidFill>
                <a:srgbClr val="000000"/>
              </a:solidFill>
            </a:endParaRPr>
          </a:p>
          <a:p>
            <a:pPr indent="45720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You can then speak freely, and when finished you should say, ​</a:t>
            </a:r>
            <a:r>
              <a:rPr b="1" lang="en">
                <a:solidFill>
                  <a:srgbClr val="000000"/>
                </a:solidFill>
              </a:rPr>
              <a:t>“And with that I yield.” </a:t>
            </a:r>
            <a:r>
              <a:rPr lang="en">
                <a:solidFill>
                  <a:srgbClr val="000000"/>
                </a:solidFill>
              </a:rPr>
              <a:t>	</a:t>
            </a:r>
            <a:endParaRPr>
              <a:solidFill>
                <a:srgbClr val="000000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Guided G&amp;W ideas</a:t>
            </a:r>
            <a:endParaRPr/>
          </a:p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Highs, Lows, and Heroes (Go around in a circle once and do only highs, then only lows, and then only heroes)</a:t>
            </a:r>
            <a:endParaRPr>
              <a:solidFill>
                <a:srgbClr val="000000"/>
              </a:solidFill>
            </a:endParaRPr>
          </a:p>
          <a:p>
            <a:pPr indent="-2984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">
                <a:solidFill>
                  <a:srgbClr val="000000"/>
                </a:solidFill>
              </a:rPr>
              <a:t>Using AEPis Five core values - How are you using them in your day-to-day life</a:t>
            </a:r>
            <a:endParaRPr>
              <a:solidFill>
                <a:srgbClr val="000000"/>
              </a:solidFill>
            </a:endParaRPr>
          </a:p>
          <a:p>
            <a:pPr indent="-2984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">
                <a:solidFill>
                  <a:srgbClr val="000000"/>
                </a:solidFill>
              </a:rPr>
              <a:t>What will be your contribution to the world? (I most want to accomplish ….)</a:t>
            </a:r>
            <a:endParaRPr>
              <a:solidFill>
                <a:srgbClr val="000000"/>
              </a:solidFill>
            </a:endParaRPr>
          </a:p>
          <a:p>
            <a:pPr indent="-2984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">
                <a:solidFill>
                  <a:srgbClr val="000000"/>
                </a:solidFill>
              </a:rPr>
              <a:t>What are you most proud of in life?</a:t>
            </a:r>
            <a:endParaRPr>
              <a:solidFill>
                <a:srgbClr val="000000"/>
              </a:solidFill>
            </a:endParaRPr>
          </a:p>
          <a:p>
            <a:pPr indent="-2984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">
                <a:solidFill>
                  <a:srgbClr val="000000"/>
                </a:solidFill>
              </a:rPr>
              <a:t>What is one thing (or more) that you can change about yourself today?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92" name="Google Shape;92;p17"/>
          <p:cNvSpPr txBox="1"/>
          <p:nvPr/>
        </p:nvSpPr>
        <p:spPr>
          <a:xfrm>
            <a:off x="257975" y="2259900"/>
            <a:ext cx="3704400" cy="92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D9C4B1"/>
                </a:solidFill>
                <a:latin typeface="Roboto"/>
                <a:ea typeface="Roboto"/>
                <a:cs typeface="Roboto"/>
                <a:sym typeface="Roboto"/>
              </a:rPr>
              <a:t>We have provided a list of </a:t>
            </a:r>
            <a:r>
              <a:rPr lang="en" sz="1600">
                <a:solidFill>
                  <a:srgbClr val="D9C4B1"/>
                </a:solidFill>
                <a:latin typeface="Roboto"/>
                <a:ea typeface="Roboto"/>
                <a:cs typeface="Roboto"/>
                <a:sym typeface="Roboto"/>
              </a:rPr>
              <a:t>different</a:t>
            </a:r>
            <a:r>
              <a:rPr lang="en" sz="1600">
                <a:solidFill>
                  <a:srgbClr val="D9C4B1"/>
                </a:solidFill>
                <a:latin typeface="Roboto"/>
                <a:ea typeface="Roboto"/>
                <a:cs typeface="Roboto"/>
                <a:sym typeface="Roboto"/>
              </a:rPr>
              <a:t> guided G&amp;W where you can steer the conversation in a way that Brothers can </a:t>
            </a:r>
            <a:r>
              <a:rPr lang="en" sz="1600">
                <a:solidFill>
                  <a:srgbClr val="D9C4B1"/>
                </a:solidFill>
                <a:latin typeface="Roboto"/>
                <a:ea typeface="Roboto"/>
                <a:cs typeface="Roboto"/>
                <a:sym typeface="Roboto"/>
              </a:rPr>
              <a:t>share</a:t>
            </a:r>
            <a:r>
              <a:rPr lang="en" sz="1600">
                <a:solidFill>
                  <a:srgbClr val="D9C4B1"/>
                </a:solidFill>
                <a:latin typeface="Roboto"/>
                <a:ea typeface="Roboto"/>
                <a:cs typeface="Roboto"/>
                <a:sym typeface="Roboto"/>
              </a:rPr>
              <a:t> more</a:t>
            </a:r>
            <a:endParaRPr sz="1600">
              <a:solidFill>
                <a:srgbClr val="D9C4B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Guided G&amp;W ideas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Continued </a:t>
            </a:r>
            <a:endParaRPr/>
          </a:p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What is your biggest fear? How can others help you to overcome it?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What is one lesson you wish you learned earlier in life?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If you really knew me you would know that ….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The most painful thing in my life right now is …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The thing (person/place/etc) that I am most grateful for is…</a:t>
            </a:r>
            <a:endParaRPr>
              <a:solidFill>
                <a:srgbClr val="000000"/>
              </a:solidFill>
            </a:endParaRPr>
          </a:p>
          <a:p>
            <a:pPr indent="-2984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">
                <a:solidFill>
                  <a:srgbClr val="000000"/>
                </a:solidFill>
              </a:rPr>
              <a:t>If I could have any one wish granted it would be ….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Guided G&amp;W ideas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Continued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9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Who do you look up to the most, and what qualities do you admire about that person?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What book/essay/story has impacted you the most?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If you had to describe yourself in only three words, what would you choose? What two words do you think your Brothers would choose to describe you?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What are your top three biggest pet peeves?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What has your hardest goodbye in life been so far?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Guided G&amp;W ideas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Continued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0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Add your own! You know your Brotherhood the best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