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oboto"/>
      <p:regular r:id="rId26"/>
      <p:bold r:id="rId27"/>
      <p:italic r:id="rId28"/>
      <p:boldItalic r:id="rId29"/>
    </p:embeddedFont>
    <p:embeddedFont>
      <p:font typeface="Merriweather"/>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57F80AE-F759-4181-A802-983768FEF18C}">
  <a:tblStyle styleId="{E57F80AE-F759-4181-A802-983768FEF18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slide" Target="slides/slide19.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erriweather-bold.fntdata"/><Relationship Id="rId30" Type="http://schemas.openxmlformats.org/officeDocument/2006/relationships/font" Target="fonts/Merriweather-regular.fntdata"/><Relationship Id="rId11" Type="http://schemas.openxmlformats.org/officeDocument/2006/relationships/slide" Target="slides/slide5.xml"/><Relationship Id="rId33" Type="http://schemas.openxmlformats.org/officeDocument/2006/relationships/font" Target="fonts/Merriweather-boldItalic.fntdata"/><Relationship Id="rId10" Type="http://schemas.openxmlformats.org/officeDocument/2006/relationships/slide" Target="slides/slide4.xml"/><Relationship Id="rId32" Type="http://schemas.openxmlformats.org/officeDocument/2006/relationships/font" Target="fonts/Merriweather-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82bb258d7a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2bb258d7a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82bb258d7a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2bb258d7a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82bb258d7a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2bb258d7a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82bb258d7a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2bb258d7a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82bb258d7a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2bb258d7a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82bb258d7a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2bb258d7a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82bb258d7a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2bb258d7a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82bb258d7a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2bb258d7a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82bb258d7a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82bb258d7a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82bb258d7a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2bb258d7a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82bb258d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2bb258d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82bb258d7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2bb258d7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82bb258d7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2bb258d7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82bb258d7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2bb258d7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82bb258d7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82bb258d7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82bb258d7a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2bb258d7a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82bb258d7a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2bb258d7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82bb258d7a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2bb258d7a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5" name="Shape 55"/>
        <p:cNvGrpSpPr/>
        <p:nvPr/>
      </p:nvGrpSpPr>
      <p:grpSpPr>
        <a:xfrm>
          <a:off x="0" y="0"/>
          <a:ext cx="0" cy="0"/>
          <a:chOff x="0" y="0"/>
          <a:chExt cx="0" cy="0"/>
        </a:xfrm>
      </p:grpSpPr>
      <p:sp>
        <p:nvSpPr>
          <p:cNvPr id="56" name="Google Shape;56;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7" name="Google Shape;57;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8" name="Google Shape;5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9" name="Shape 59"/>
        <p:cNvGrpSpPr/>
        <p:nvPr/>
      </p:nvGrpSpPr>
      <p:grpSpPr>
        <a:xfrm>
          <a:off x="0" y="0"/>
          <a:ext cx="0" cy="0"/>
          <a:chOff x="0" y="0"/>
          <a:chExt cx="0" cy="0"/>
        </a:xfrm>
      </p:grpSpPr>
      <p:sp>
        <p:nvSpPr>
          <p:cNvPr id="60" name="Google Shape;6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6" name="Google Shape;26;p4"/>
          <p:cNvPicPr preferRelativeResize="0"/>
          <p:nvPr/>
        </p:nvPicPr>
        <p:blipFill>
          <a:blip r:embed="rId2">
            <a:alphaModFix/>
          </a:blip>
          <a:stretch>
            <a:fillRect/>
          </a:stretch>
        </p:blipFill>
        <p:spPr>
          <a:xfrm rot="2418466">
            <a:off x="5463115" y="3113864"/>
            <a:ext cx="2013778" cy="18827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0" name="Google Shape;30;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3" name="Shape 33"/>
        <p:cNvGrpSpPr/>
        <p:nvPr/>
      </p:nvGrpSpPr>
      <p:grpSpPr>
        <a:xfrm>
          <a:off x="0" y="0"/>
          <a:ext cx="0" cy="0"/>
          <a:chOff x="0" y="0"/>
          <a:chExt cx="0" cy="0"/>
        </a:xfrm>
      </p:grpSpPr>
      <p:sp>
        <p:nvSpPr>
          <p:cNvPr id="34" name="Google Shape;34;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6" name="Google Shape;36;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7" name="Shape 37"/>
        <p:cNvGrpSpPr/>
        <p:nvPr/>
      </p:nvGrpSpPr>
      <p:grpSpPr>
        <a:xfrm>
          <a:off x="0" y="0"/>
          <a:ext cx="0" cy="0"/>
          <a:chOff x="0" y="0"/>
          <a:chExt cx="0" cy="0"/>
        </a:xfrm>
      </p:grpSpPr>
      <p:sp>
        <p:nvSpPr>
          <p:cNvPr id="38" name="Google Shape;38;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0" name="Google Shape;40;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8" name="Google Shape;48;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9" name="Google Shape;49;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0" name="Google Shape;5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1" name="Shape 51"/>
        <p:cNvGrpSpPr/>
        <p:nvPr/>
      </p:nvGrpSpPr>
      <p:grpSpPr>
        <a:xfrm>
          <a:off x="0" y="0"/>
          <a:ext cx="0" cy="0"/>
          <a:chOff x="0" y="0"/>
          <a:chExt cx="0" cy="0"/>
        </a:xfrm>
      </p:grpSpPr>
      <p:sp>
        <p:nvSpPr>
          <p:cNvPr id="52" name="Google Shape;52;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aepi.crowdchange.co/" TargetMode="External"/><Relationship Id="rId4" Type="http://schemas.openxmlformats.org/officeDocument/2006/relationships/hyperlink" Target="https://aepi.crowdchange.co/" TargetMode="External"/><Relationship Id="rId5" Type="http://schemas.openxmlformats.org/officeDocument/2006/relationships/hyperlink" Target="https://aepi.crowdchange.co/" TargetMode="External"/><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73763"/>
                </a:solidFill>
              </a:rPr>
              <a:t>AEPi Virtual Philanthropy</a:t>
            </a:r>
            <a:endParaRPr>
              <a:solidFill>
                <a:srgbClr val="073763"/>
              </a:solidFill>
            </a:endParaRPr>
          </a:p>
        </p:txBody>
      </p:sp>
      <p:sp>
        <p:nvSpPr>
          <p:cNvPr id="66" name="Google Shape;66;p13"/>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73763"/>
                </a:solidFill>
              </a:rPr>
              <a:t>How to create and run </a:t>
            </a:r>
            <a:r>
              <a:rPr lang="en">
                <a:solidFill>
                  <a:srgbClr val="073763"/>
                </a:solidFill>
              </a:rPr>
              <a:t>philanthropy</a:t>
            </a:r>
            <a:r>
              <a:rPr lang="en">
                <a:solidFill>
                  <a:srgbClr val="073763"/>
                </a:solidFill>
              </a:rPr>
              <a:t> events </a:t>
            </a:r>
            <a:r>
              <a:rPr lang="en">
                <a:solidFill>
                  <a:srgbClr val="073763"/>
                </a:solidFill>
              </a:rPr>
              <a:t>virtually</a:t>
            </a:r>
            <a:r>
              <a:rPr lang="en"/>
              <a:t> </a:t>
            </a:r>
            <a:endParaRPr/>
          </a:p>
        </p:txBody>
      </p:sp>
      <p:pic>
        <p:nvPicPr>
          <p:cNvPr id="67" name="Google Shape;67;p13"/>
          <p:cNvPicPr preferRelativeResize="0"/>
          <p:nvPr/>
        </p:nvPicPr>
        <p:blipFill>
          <a:blip r:embed="rId3">
            <a:alphaModFix/>
          </a:blip>
          <a:stretch>
            <a:fillRect/>
          </a:stretch>
        </p:blipFill>
        <p:spPr>
          <a:xfrm rot="2418466">
            <a:off x="6824615" y="36839"/>
            <a:ext cx="2013778" cy="18827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Deciding on a remote event for your Chapter to do Continued</a:t>
            </a:r>
            <a:endParaRPr/>
          </a:p>
          <a:p>
            <a:pPr indent="0" lvl="0" marL="0" rtl="0" algn="l">
              <a:spcBef>
                <a:spcPts val="0"/>
              </a:spcBef>
              <a:spcAft>
                <a:spcPts val="0"/>
              </a:spcAft>
              <a:buNone/>
            </a:pPr>
            <a:r>
              <a:t/>
            </a:r>
            <a:endParaRPr/>
          </a:p>
        </p:txBody>
      </p:sp>
      <p:sp>
        <p:nvSpPr>
          <p:cNvPr id="127" name="Google Shape;127;p22"/>
          <p:cNvSpPr txBox="1"/>
          <p:nvPr>
            <p:ph idx="1" type="body"/>
          </p:nvPr>
        </p:nvSpPr>
        <p:spPr>
          <a:xfrm>
            <a:off x="4630275" y="22717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 </a:t>
            </a:r>
            <a:r>
              <a:rPr lang="en" u="sng">
                <a:solidFill>
                  <a:srgbClr val="000000"/>
                </a:solidFill>
              </a:rPr>
              <a:t>Social Media Postings</a:t>
            </a:r>
            <a:endParaRPr>
              <a:solidFill>
                <a:srgbClr val="000000"/>
              </a:solidFill>
            </a:endParaRPr>
          </a:p>
          <a:p>
            <a:pPr indent="0" lvl="0" marL="0" rtl="0" algn="l">
              <a:spcBef>
                <a:spcPts val="1600"/>
              </a:spcBef>
              <a:spcAft>
                <a:spcPts val="0"/>
              </a:spcAft>
              <a:buNone/>
            </a:pPr>
            <a:r>
              <a:rPr lang="en">
                <a:solidFill>
                  <a:srgbClr val="000000"/>
                </a:solidFill>
              </a:rPr>
              <a:t>Making a social Media Postings that asks for people to help your cause.</a:t>
            </a:r>
            <a:endParaRPr>
              <a:solidFill>
                <a:srgbClr val="000000"/>
              </a:solidFill>
            </a:endParaRPr>
          </a:p>
          <a:p>
            <a:pPr indent="0" lvl="0" marL="0" rtl="0" algn="l">
              <a:spcBef>
                <a:spcPts val="1200"/>
              </a:spcBef>
              <a:spcAft>
                <a:spcPts val="0"/>
              </a:spcAft>
              <a:buNone/>
            </a:pPr>
            <a:r>
              <a:rPr lang="en">
                <a:solidFill>
                  <a:srgbClr val="000000"/>
                </a:solidFill>
              </a:rPr>
              <a:t>Make sure to both tag people and make it as interactive as possible. Again, the key to this is doing a mass number of posts. All Brothers need to get involved in this to be a success.</a:t>
            </a:r>
            <a:endParaRPr>
              <a:solidFill>
                <a:srgbClr val="000000"/>
              </a:solidFill>
            </a:endParaRPr>
          </a:p>
          <a:p>
            <a:pPr indent="0" lvl="0" marL="0" rtl="0" algn="l">
              <a:spcBef>
                <a:spcPts val="1200"/>
              </a:spcBef>
              <a:spcAft>
                <a:spcPts val="0"/>
              </a:spcAft>
              <a:buNone/>
            </a:pPr>
            <a:r>
              <a:rPr lang="en">
                <a:solidFill>
                  <a:srgbClr val="000000"/>
                </a:solidFill>
              </a:rPr>
              <a:t> </a:t>
            </a:r>
            <a:endParaRPr>
              <a:solidFill>
                <a:srgbClr val="000000"/>
              </a:solidFill>
            </a:endParaRPr>
          </a:p>
          <a:p>
            <a:pPr indent="0" lvl="0" marL="0" rtl="0" algn="l">
              <a:spcBef>
                <a:spcPts val="1200"/>
              </a:spcBef>
              <a:spcAft>
                <a:spcPts val="1600"/>
              </a:spcAft>
              <a:buNone/>
            </a:pPr>
            <a:r>
              <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Deciding on a remote event for your Chapter to do Continued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3" name="Google Shape;133;p23"/>
          <p:cNvSpPr txBox="1"/>
          <p:nvPr>
            <p:ph idx="1" type="body"/>
          </p:nvPr>
        </p:nvSpPr>
        <p:spPr>
          <a:xfrm>
            <a:off x="4615875" y="104700"/>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Examples</a:t>
            </a:r>
            <a:r>
              <a:rPr lang="en">
                <a:solidFill>
                  <a:srgbClr val="000000"/>
                </a:solidFill>
              </a:rPr>
              <a:t> for posts</a:t>
            </a:r>
            <a:endParaRPr>
              <a:solidFill>
                <a:srgbClr val="000000"/>
              </a:solidFill>
            </a:endParaRPr>
          </a:p>
        </p:txBody>
      </p:sp>
      <p:pic>
        <p:nvPicPr>
          <p:cNvPr id="134" name="Google Shape;134;p23"/>
          <p:cNvPicPr preferRelativeResize="0"/>
          <p:nvPr/>
        </p:nvPicPr>
        <p:blipFill>
          <a:blip r:embed="rId3">
            <a:alphaModFix/>
          </a:blip>
          <a:stretch>
            <a:fillRect/>
          </a:stretch>
        </p:blipFill>
        <p:spPr>
          <a:xfrm>
            <a:off x="4384188" y="696663"/>
            <a:ext cx="2162175" cy="2847975"/>
          </a:xfrm>
          <a:prstGeom prst="rect">
            <a:avLst/>
          </a:prstGeom>
          <a:noFill/>
          <a:ln>
            <a:noFill/>
          </a:ln>
        </p:spPr>
      </p:pic>
      <p:pic>
        <p:nvPicPr>
          <p:cNvPr id="135" name="Google Shape;135;p23"/>
          <p:cNvPicPr preferRelativeResize="0"/>
          <p:nvPr/>
        </p:nvPicPr>
        <p:blipFill>
          <a:blip r:embed="rId4">
            <a:alphaModFix/>
          </a:blip>
          <a:stretch>
            <a:fillRect/>
          </a:stretch>
        </p:blipFill>
        <p:spPr>
          <a:xfrm>
            <a:off x="6611213" y="558550"/>
            <a:ext cx="1762125" cy="3124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Deciding on a remote event for your Chapter to do Continued</a:t>
            </a:r>
            <a:endParaRPr/>
          </a:p>
          <a:p>
            <a:pPr indent="0" lvl="0" marL="0" rtl="0" algn="l">
              <a:spcBef>
                <a:spcPts val="0"/>
              </a:spcBef>
              <a:spcAft>
                <a:spcPts val="0"/>
              </a:spcAft>
              <a:buNone/>
            </a:pPr>
            <a:r>
              <a:t/>
            </a:r>
            <a:endParaRPr/>
          </a:p>
        </p:txBody>
      </p:sp>
      <p:sp>
        <p:nvSpPr>
          <p:cNvPr id="141" name="Google Shape;141;p2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000000"/>
                </a:solidFill>
              </a:rPr>
              <a:t>Jail &amp; bail</a:t>
            </a:r>
            <a:endParaRPr u="sng">
              <a:solidFill>
                <a:srgbClr val="000000"/>
              </a:solidFill>
            </a:endParaRPr>
          </a:p>
          <a:p>
            <a:pPr indent="0" lvl="0" marL="0" rtl="0" algn="l">
              <a:spcBef>
                <a:spcPts val="1200"/>
              </a:spcBef>
              <a:spcAft>
                <a:spcPts val="1200"/>
              </a:spcAft>
              <a:buNone/>
            </a:pPr>
            <a:r>
              <a:rPr lang="en">
                <a:solidFill>
                  <a:srgbClr val="000000"/>
                </a:solidFill>
              </a:rPr>
              <a:t>Have everyone in your chapter share a funny picture or post about themselves on the social media platform of their choice. Set bail at a certain fundraising goal amount. Once the amount is reached, they can delete the picture/message off of social media.</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Deciding on a remote event for your Chapter to do Continued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7" name="Google Shape;147;p25"/>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000000"/>
                </a:solidFill>
              </a:rPr>
              <a:t>See which new member class can raise the most money for </a:t>
            </a:r>
            <a:r>
              <a:rPr lang="en" u="sng">
                <a:solidFill>
                  <a:srgbClr val="000000"/>
                </a:solidFill>
              </a:rPr>
              <a:t>AEPi’s Repair the World Fund</a:t>
            </a:r>
            <a:endParaRPr u="sng">
              <a:solidFill>
                <a:srgbClr val="000000"/>
              </a:solidFill>
            </a:endParaRPr>
          </a:p>
          <a:p>
            <a:pPr indent="0" lvl="0" marL="0" rtl="0" algn="l">
              <a:spcBef>
                <a:spcPts val="1200"/>
              </a:spcBef>
              <a:spcAft>
                <a:spcPts val="1600"/>
              </a:spcAft>
              <a:buNone/>
            </a:pPr>
            <a:r>
              <a:rPr lang="en">
                <a:solidFill>
                  <a:srgbClr val="000000"/>
                </a:solidFill>
              </a:rPr>
              <a:t>This can be done in concert with a text-a-thon. This is a great way to involve Brothers in a creative way.</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Deciding on a remote event for your Chapter to do Continued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3" name="Google Shape;153;p26"/>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000000"/>
                </a:solidFill>
              </a:rPr>
              <a:t>Online Video Game Tournament</a:t>
            </a:r>
            <a:endParaRPr u="sng">
              <a:solidFill>
                <a:srgbClr val="000000"/>
              </a:solidFill>
            </a:endParaRPr>
          </a:p>
          <a:p>
            <a:pPr indent="0" lvl="0" marL="0" rtl="0" algn="l">
              <a:spcBef>
                <a:spcPts val="1200"/>
              </a:spcBef>
              <a:spcAft>
                <a:spcPts val="0"/>
              </a:spcAft>
              <a:buNone/>
            </a:pPr>
            <a:r>
              <a:rPr lang="en">
                <a:solidFill>
                  <a:srgbClr val="000000"/>
                </a:solidFill>
              </a:rPr>
              <a:t>Charge friends, family, Brothers or anyone to compete in a video game tournament online. Do this together with a text-a-thon or letter writing campaign.</a:t>
            </a:r>
            <a:endParaRPr>
              <a:solidFill>
                <a:srgbClr val="000000"/>
              </a:solidFill>
            </a:endParaRPr>
          </a:p>
          <a:p>
            <a:pPr indent="0" lvl="0" marL="0" rtl="0" algn="l">
              <a:spcBef>
                <a:spcPts val="1200"/>
              </a:spcBef>
              <a:spcAft>
                <a:spcPts val="1600"/>
              </a:spcAft>
              <a:buNone/>
            </a:pPr>
            <a:r>
              <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Deciding on a remote event for your Chapter to do Continued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9" name="Google Shape;159;p27"/>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000000"/>
                </a:solidFill>
              </a:rPr>
              <a:t>Online Philanthropy Mixer</a:t>
            </a:r>
            <a:endParaRPr u="sng">
              <a:solidFill>
                <a:srgbClr val="000000"/>
              </a:solidFill>
            </a:endParaRPr>
          </a:p>
          <a:p>
            <a:pPr indent="0" lvl="0" marL="0" rtl="0" algn="l">
              <a:spcBef>
                <a:spcPts val="1200"/>
              </a:spcBef>
              <a:spcAft>
                <a:spcPts val="1200"/>
              </a:spcAft>
              <a:buNone/>
            </a:pPr>
            <a:r>
              <a:rPr lang="en">
                <a:solidFill>
                  <a:srgbClr val="000000"/>
                </a:solidFill>
              </a:rPr>
              <a:t>Get a sorority/club from your college or university to work with you to raise money for AEPi’s Repair the World Fund. Remember to use your contacts! Even though you are not on campus, this is a great way to help your chapter in a social way. Everyone is looking for something to do right now. This idea can be combined with any of the fundraising methods or events listed in this document</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Pitching it to the Brotherhood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5" name="Google Shape;165;p28"/>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solidFill>
                  <a:srgbClr val="000000"/>
                </a:solidFill>
              </a:rPr>
              <a:t>If possible, the philanthropy chairperson should be able to give the pitch during a virtual chapter meeting. Hearing a voice will make a difference in comparison to a written group message. This is an appeal to the masses so that the chapter can get people on board to do philanthropy.</a:t>
            </a:r>
            <a:endParaRPr>
              <a:solidFill>
                <a:srgbClr val="000000"/>
              </a:solidFill>
            </a:endParaRPr>
          </a:p>
          <a:p>
            <a:pPr indent="0" lvl="0" marL="0" rtl="0" algn="l">
              <a:lnSpc>
                <a:spcPct val="200000"/>
              </a:lnSpc>
              <a:spcBef>
                <a:spcPts val="1600"/>
              </a:spcBef>
              <a:spcAft>
                <a:spcPts val="1600"/>
              </a:spcAft>
              <a:buNone/>
            </a:pPr>
            <a:br>
              <a:rPr lang="en">
                <a:solidFill>
                  <a:srgbClr val="000000"/>
                </a:solidFill>
              </a:rPr>
            </a:br>
            <a:endParaRPr>
              <a:solidFill>
                <a:srgbClr val="000000"/>
              </a:solidFill>
            </a:endParaRPr>
          </a:p>
        </p:txBody>
      </p:sp>
      <p:sp>
        <p:nvSpPr>
          <p:cNvPr id="166" name="Google Shape;166;p28"/>
          <p:cNvSpPr txBox="1"/>
          <p:nvPr/>
        </p:nvSpPr>
        <p:spPr>
          <a:xfrm>
            <a:off x="131925" y="2030725"/>
            <a:ext cx="3704400" cy="9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D9C4B1"/>
                </a:solidFill>
                <a:latin typeface="Roboto"/>
                <a:ea typeface="Roboto"/>
                <a:cs typeface="Roboto"/>
                <a:sym typeface="Roboto"/>
              </a:rPr>
              <a:t>Once you choose your winning </a:t>
            </a:r>
            <a:r>
              <a:rPr lang="en" sz="1600">
                <a:solidFill>
                  <a:srgbClr val="D9C4B1"/>
                </a:solidFill>
                <a:latin typeface="Roboto"/>
                <a:ea typeface="Roboto"/>
                <a:cs typeface="Roboto"/>
                <a:sym typeface="Roboto"/>
              </a:rPr>
              <a:t>strategy</a:t>
            </a:r>
            <a:r>
              <a:rPr lang="en" sz="1600">
                <a:solidFill>
                  <a:srgbClr val="D9C4B1"/>
                </a:solidFill>
                <a:latin typeface="Roboto"/>
                <a:ea typeface="Roboto"/>
                <a:cs typeface="Roboto"/>
                <a:sym typeface="Roboto"/>
              </a:rPr>
              <a:t>, you get the rest of the Brotherhood on board!</a:t>
            </a:r>
            <a:endParaRPr sz="1600">
              <a:solidFill>
                <a:srgbClr val="D9C4B1"/>
              </a:solidFill>
              <a:latin typeface="Roboto"/>
              <a:ea typeface="Roboto"/>
              <a:cs typeface="Roboto"/>
              <a:sym typeface="Roboto"/>
            </a:endParaRPr>
          </a:p>
          <a:p>
            <a:pPr indent="0" lvl="0" marL="0" rtl="0" algn="l">
              <a:spcBef>
                <a:spcPts val="0"/>
              </a:spcBef>
              <a:spcAft>
                <a:spcPts val="0"/>
              </a:spcAft>
              <a:buNone/>
            </a:pPr>
            <a:r>
              <a:t/>
            </a:r>
            <a:endParaRPr sz="1600">
              <a:solidFill>
                <a:srgbClr val="D9C4B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Pitching it to the Brotherhood Continued </a:t>
            </a:r>
            <a:endParaRPr/>
          </a:p>
        </p:txBody>
      </p:sp>
      <p:sp>
        <p:nvSpPr>
          <p:cNvPr id="172" name="Google Shape;172;p29"/>
          <p:cNvSpPr txBox="1"/>
          <p:nvPr>
            <p:ph idx="1" type="body"/>
          </p:nvPr>
        </p:nvSpPr>
        <p:spPr>
          <a:xfrm>
            <a:off x="4630275" y="133550"/>
            <a:ext cx="4166400" cy="4098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a:solidFill>
                  <a:srgbClr val="000000"/>
                </a:solidFill>
              </a:rPr>
              <a:t>A good pitch can rally Brothers around the event. An example of a pitch is listed below:</a:t>
            </a:r>
            <a:endParaRPr>
              <a:solidFill>
                <a:srgbClr val="000000"/>
              </a:solidFill>
            </a:endParaRPr>
          </a:p>
          <a:p>
            <a:pPr indent="0" lvl="0" marL="0" rtl="0" algn="l">
              <a:spcBef>
                <a:spcPts val="1200"/>
              </a:spcBef>
              <a:spcAft>
                <a:spcPts val="0"/>
              </a:spcAft>
              <a:buNone/>
            </a:pPr>
            <a:r>
              <a:rPr b="1" i="1" lang="en">
                <a:solidFill>
                  <a:srgbClr val="000000"/>
                </a:solidFill>
              </a:rPr>
              <a:t>"Brothers, even though we had to cancel/postpone our event, I still think that we can make the money we promised and make a difference! On (DATE), we are going to have an (EVENT) that will raise (GOAL) for AEPi's Repair the World Fund. In order to do this, I need everyone's help in pushing out our fundraising page on social media. We need to send this link everywhere. I also need (additional, SPECIFIC needs for event). Our chapter has the ability to make a difference and assist in saving someone's life. I cannot do this alone. Please help me make a difference! Please help me save someone's life!”</a:t>
            </a:r>
            <a:endParaRPr b="1" i="1">
              <a:solidFill>
                <a:srgbClr val="000000"/>
              </a:solidFill>
            </a:endParaRPr>
          </a:p>
          <a:p>
            <a:pPr indent="0" lvl="0" marL="0" rtl="0" algn="l">
              <a:spcBef>
                <a:spcPts val="1200"/>
              </a:spcBef>
              <a:spcAft>
                <a:spcPts val="1600"/>
              </a:spcAft>
              <a:buNone/>
            </a:pPr>
            <a:r>
              <a:t/>
            </a: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Holding the event!</a:t>
            </a:r>
            <a:endParaRPr/>
          </a:p>
        </p:txBody>
      </p:sp>
      <p:sp>
        <p:nvSpPr>
          <p:cNvPr id="178" name="Google Shape;178;p30"/>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400">
                <a:solidFill>
                  <a:srgbClr val="000000"/>
                </a:solidFill>
              </a:rPr>
              <a:t>The most important part is to go on and do whatever you chose to!</a:t>
            </a:r>
            <a:endParaRPr sz="34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Logistics</a:t>
            </a:r>
            <a:endParaRPr/>
          </a:p>
        </p:txBody>
      </p:sp>
      <p:sp>
        <p:nvSpPr>
          <p:cNvPr id="184" name="Google Shape;184;p31"/>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Char char="●"/>
            </a:pPr>
            <a:r>
              <a:rPr lang="en">
                <a:solidFill>
                  <a:srgbClr val="000000"/>
                </a:solidFill>
              </a:rPr>
              <a:t>Make sure you are in touch with AEPi IHQ staff to help you along any questions you might have</a:t>
            </a: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Set a specific date, and if needed a specific time a day.</a:t>
            </a: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Talk to the Chapter, the Brothers, when you personally talk about this you can get their buyin</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Philanthropy?</a:t>
            </a:r>
            <a:endParaRPr/>
          </a:p>
        </p:txBody>
      </p:sp>
      <p:sp>
        <p:nvSpPr>
          <p:cNvPr id="73" name="Google Shape;73;p14"/>
          <p:cNvSpPr txBox="1"/>
          <p:nvPr>
            <p:ph idx="1" type="body"/>
          </p:nvPr>
        </p:nvSpPr>
        <p:spPr>
          <a:xfrm>
            <a:off x="4738325" y="117807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FFFFF"/>
                </a:highlight>
              </a:rPr>
              <a:t>Giving promotes feelings of happiness.</a:t>
            </a:r>
            <a:endParaRPr>
              <a:solidFill>
                <a:srgbClr val="000000"/>
              </a:solidFill>
              <a:highlight>
                <a:srgbClr val="FFFFFF"/>
              </a:highlight>
            </a:endParaRPr>
          </a:p>
          <a:p>
            <a:pPr indent="0" lvl="0" marL="0" rtl="0" algn="l">
              <a:spcBef>
                <a:spcPts val="0"/>
              </a:spcBef>
              <a:spcAft>
                <a:spcPts val="0"/>
              </a:spcAft>
              <a:buNone/>
            </a:pPr>
            <a:r>
              <a:rPr b="1" lang="en">
                <a:solidFill>
                  <a:srgbClr val="000000"/>
                </a:solidFill>
                <a:highlight>
                  <a:srgbClr val="FFFFFF"/>
                </a:highlight>
              </a:rPr>
              <a:t>Helping</a:t>
            </a:r>
            <a:r>
              <a:rPr lang="en">
                <a:solidFill>
                  <a:srgbClr val="000000"/>
                </a:solidFill>
                <a:highlight>
                  <a:srgbClr val="FFFFFF"/>
                </a:highlight>
              </a:rPr>
              <a:t> others feels good. When </a:t>
            </a:r>
            <a:r>
              <a:rPr b="1" lang="en">
                <a:solidFill>
                  <a:srgbClr val="000000"/>
                </a:solidFill>
                <a:highlight>
                  <a:srgbClr val="FFFFFF"/>
                </a:highlight>
              </a:rPr>
              <a:t>you donate </a:t>
            </a:r>
            <a:r>
              <a:rPr lang="en">
                <a:solidFill>
                  <a:srgbClr val="000000"/>
                </a:solidFill>
                <a:highlight>
                  <a:srgbClr val="FFFFFF"/>
                </a:highlight>
              </a:rPr>
              <a:t>and </a:t>
            </a:r>
            <a:r>
              <a:rPr b="1" lang="en">
                <a:solidFill>
                  <a:srgbClr val="000000"/>
                </a:solidFill>
                <a:highlight>
                  <a:srgbClr val="FFFFFF"/>
                </a:highlight>
              </a:rPr>
              <a:t>help</a:t>
            </a:r>
            <a:r>
              <a:rPr lang="en">
                <a:solidFill>
                  <a:srgbClr val="000000"/>
                </a:solidFill>
                <a:highlight>
                  <a:srgbClr val="FFFFFF"/>
                </a:highlight>
              </a:rPr>
              <a:t> </a:t>
            </a:r>
            <a:r>
              <a:rPr b="1" lang="en">
                <a:solidFill>
                  <a:srgbClr val="000000"/>
                </a:solidFill>
                <a:highlight>
                  <a:srgbClr val="FFFFFF"/>
                </a:highlight>
              </a:rPr>
              <a:t>fundraise </a:t>
            </a:r>
            <a:r>
              <a:rPr lang="en">
                <a:solidFill>
                  <a:srgbClr val="000000"/>
                </a:solidFill>
                <a:highlight>
                  <a:srgbClr val="FFFFFF"/>
                </a:highlight>
              </a:rPr>
              <a:t>to a </a:t>
            </a:r>
            <a:r>
              <a:rPr b="1" lang="en">
                <a:solidFill>
                  <a:srgbClr val="000000"/>
                </a:solidFill>
                <a:highlight>
                  <a:srgbClr val="FFFFFF"/>
                </a:highlight>
              </a:rPr>
              <a:t>Cause </a:t>
            </a:r>
            <a:r>
              <a:rPr lang="en">
                <a:solidFill>
                  <a:srgbClr val="000000"/>
                </a:solidFill>
                <a:highlight>
                  <a:srgbClr val="FFFFFF"/>
                </a:highlight>
              </a:rPr>
              <a:t>that is important to </a:t>
            </a:r>
            <a:r>
              <a:rPr b="1" lang="en">
                <a:solidFill>
                  <a:srgbClr val="000000"/>
                </a:solidFill>
                <a:highlight>
                  <a:srgbClr val="FFFFFF"/>
                </a:highlight>
              </a:rPr>
              <a:t>you</a:t>
            </a:r>
            <a:r>
              <a:rPr lang="en">
                <a:solidFill>
                  <a:srgbClr val="000000"/>
                </a:solidFill>
                <a:highlight>
                  <a:srgbClr val="FFFFFF"/>
                </a:highlight>
              </a:rPr>
              <a:t>, </a:t>
            </a:r>
            <a:r>
              <a:rPr b="1" lang="en">
                <a:solidFill>
                  <a:srgbClr val="000000"/>
                </a:solidFill>
                <a:highlight>
                  <a:srgbClr val="FFFFFF"/>
                </a:highlight>
              </a:rPr>
              <a:t>you</a:t>
            </a:r>
            <a:r>
              <a:rPr lang="en">
                <a:solidFill>
                  <a:srgbClr val="000000"/>
                </a:solidFill>
                <a:highlight>
                  <a:srgbClr val="FFFFFF"/>
                </a:highlight>
              </a:rPr>
              <a:t> not only </a:t>
            </a:r>
            <a:r>
              <a:rPr b="1" lang="en">
                <a:solidFill>
                  <a:srgbClr val="000000"/>
                </a:solidFill>
                <a:highlight>
                  <a:srgbClr val="FFFFFF"/>
                </a:highlight>
              </a:rPr>
              <a:t>help</a:t>
            </a:r>
            <a:r>
              <a:rPr lang="en">
                <a:solidFill>
                  <a:srgbClr val="000000"/>
                </a:solidFill>
                <a:highlight>
                  <a:srgbClr val="FFFFFF"/>
                </a:highlight>
              </a:rPr>
              <a:t> them continue their vital work, </a:t>
            </a:r>
            <a:r>
              <a:rPr b="1" lang="en">
                <a:solidFill>
                  <a:srgbClr val="000000"/>
                </a:solidFill>
                <a:highlight>
                  <a:srgbClr val="FFFFFF"/>
                </a:highlight>
              </a:rPr>
              <a:t>you</a:t>
            </a:r>
            <a:r>
              <a:rPr lang="en">
                <a:solidFill>
                  <a:srgbClr val="000000"/>
                </a:solidFill>
                <a:highlight>
                  <a:srgbClr val="FFFFFF"/>
                </a:highlight>
              </a:rPr>
              <a:t>'re also improving your emotional wellbeing, a win-win situation!</a:t>
            </a:r>
            <a:endParaRPr>
              <a:solidFill>
                <a:srgbClr val="000000"/>
              </a:solidFill>
              <a:highlight>
                <a:srgbClr val="FFFFFF"/>
              </a:highlight>
            </a:endParaRPr>
          </a:p>
          <a:p>
            <a:pPr indent="0" lvl="0" marL="0" rtl="0" algn="l">
              <a:spcBef>
                <a:spcPts val="1600"/>
              </a:spcBef>
              <a:spcAft>
                <a:spcPts val="1600"/>
              </a:spcAft>
              <a:buNone/>
            </a:pPr>
            <a:r>
              <a:t/>
            </a:r>
            <a:endParaRPr>
              <a:solidFill>
                <a:srgbClr val="000000"/>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Process</a:t>
            </a:r>
            <a:endParaRPr/>
          </a:p>
        </p:txBody>
      </p:sp>
      <p:sp>
        <p:nvSpPr>
          <p:cNvPr id="79" name="Google Shape;79;p15"/>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Char char="●"/>
            </a:pPr>
            <a:r>
              <a:rPr lang="en">
                <a:solidFill>
                  <a:srgbClr val="000000"/>
                </a:solidFill>
              </a:rPr>
              <a:t>Creating an online </a:t>
            </a:r>
            <a:r>
              <a:rPr lang="en">
                <a:solidFill>
                  <a:srgbClr val="000000"/>
                </a:solidFill>
              </a:rPr>
              <a:t>Fundraiser</a:t>
            </a:r>
            <a:r>
              <a:rPr lang="en">
                <a:solidFill>
                  <a:srgbClr val="000000"/>
                </a:solidFill>
              </a:rPr>
              <a:t> on CrowdChange.</a:t>
            </a: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Deciding on a remote event for your chapter to do.</a:t>
            </a: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Pitching it to the Brotherhood.</a:t>
            </a: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Holding the event.</a:t>
            </a:r>
            <a:endParaRPr>
              <a:solidFill>
                <a:srgbClr val="000000"/>
              </a:solidFill>
            </a:endParaRPr>
          </a:p>
        </p:txBody>
      </p:sp>
      <p:sp>
        <p:nvSpPr>
          <p:cNvPr id="80" name="Google Shape;80;p15"/>
          <p:cNvSpPr txBox="1"/>
          <p:nvPr/>
        </p:nvSpPr>
        <p:spPr>
          <a:xfrm>
            <a:off x="254375" y="1603775"/>
            <a:ext cx="3704400" cy="9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D9C4B1"/>
                </a:solidFill>
                <a:latin typeface="Roboto"/>
                <a:ea typeface="Roboto"/>
                <a:cs typeface="Roboto"/>
                <a:sym typeface="Roboto"/>
              </a:rPr>
              <a:t>The Process only takes four easy steps</a:t>
            </a:r>
            <a:endParaRPr sz="1600">
              <a:solidFill>
                <a:srgbClr val="D9C4B1"/>
              </a:solidFill>
              <a:latin typeface="Roboto"/>
              <a:ea typeface="Roboto"/>
              <a:cs typeface="Roboto"/>
              <a:sym typeface="Roboto"/>
            </a:endParaRPr>
          </a:p>
          <a:p>
            <a:pPr indent="0" lvl="0" marL="0" rtl="0" algn="l">
              <a:spcBef>
                <a:spcPts val="0"/>
              </a:spcBef>
              <a:spcAft>
                <a:spcPts val="0"/>
              </a:spcAft>
              <a:buNone/>
            </a:pPr>
            <a:r>
              <a:t/>
            </a:r>
            <a:endParaRPr sz="1600">
              <a:solidFill>
                <a:srgbClr val="D9C4B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6"/>
          <p:cNvSpPr txBox="1"/>
          <p:nvPr>
            <p:ph type="title"/>
          </p:nvPr>
        </p:nvSpPr>
        <p:spPr>
          <a:xfrm>
            <a:off x="268500" y="350750"/>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Creating an online Fundraiser on CrowdChange</a:t>
            </a:r>
            <a:endParaRPr/>
          </a:p>
        </p:txBody>
      </p:sp>
      <p:sp>
        <p:nvSpPr>
          <p:cNvPr id="86" name="Google Shape;86;p16"/>
          <p:cNvSpPr txBox="1"/>
          <p:nvPr>
            <p:ph idx="1" type="body"/>
          </p:nvPr>
        </p:nvSpPr>
        <p:spPr>
          <a:xfrm>
            <a:off x="4623075" y="350750"/>
            <a:ext cx="4166400" cy="4098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a:solidFill>
                  <a:srgbClr val="000000"/>
                </a:solidFill>
              </a:rPr>
              <a:t>Your CrowdChange fundraising page can be set up on</a:t>
            </a:r>
            <a:r>
              <a:rPr lang="en">
                <a:solidFill>
                  <a:srgbClr val="000000"/>
                </a:solidFill>
                <a:uFill>
                  <a:noFill/>
                </a:uFill>
                <a:hlinkClick r:id="rId3"/>
              </a:rPr>
              <a:t> </a:t>
            </a:r>
            <a:r>
              <a:rPr lang="en" u="sng">
                <a:solidFill>
                  <a:srgbClr val="000000"/>
                </a:solidFill>
                <a:hlinkClick r:id="rId4"/>
              </a:rPr>
              <a:t>https://aepi.crowdchange.co/</a:t>
            </a:r>
            <a:r>
              <a:rPr lang="en">
                <a:solidFill>
                  <a:srgbClr val="000000"/>
                </a:solidFill>
              </a:rPr>
              <a:t> under the “start a fundraiser” button. Image below:</a:t>
            </a:r>
            <a:endParaRPr>
              <a:solidFill>
                <a:srgbClr val="000000"/>
              </a:solidFill>
            </a:endParaRPr>
          </a:p>
          <a:p>
            <a:pPr indent="0" lvl="0" marL="0" rtl="0" algn="l">
              <a:spcBef>
                <a:spcPts val="1200"/>
              </a:spcBef>
              <a:spcAft>
                <a:spcPts val="0"/>
              </a:spcAft>
              <a:buNone/>
            </a:pPr>
            <a:r>
              <a:t/>
            </a:r>
            <a:endParaRPr sz="1100">
              <a:solidFill>
                <a:srgbClr val="000000"/>
              </a:solidFill>
              <a:latin typeface="Arial"/>
              <a:ea typeface="Arial"/>
              <a:cs typeface="Arial"/>
              <a:sym typeface="Arial"/>
            </a:endParaRPr>
          </a:p>
          <a:p>
            <a:pPr indent="0" lvl="0" marL="0" rtl="0" algn="l">
              <a:spcBef>
                <a:spcPts val="1200"/>
              </a:spcBef>
              <a:spcAft>
                <a:spcPts val="0"/>
              </a:spcAft>
              <a:buNone/>
            </a:pPr>
            <a:r>
              <a:t/>
            </a:r>
            <a:endParaRPr sz="1100">
              <a:solidFill>
                <a:srgbClr val="000000"/>
              </a:solidFill>
              <a:latin typeface="Arial"/>
              <a:ea typeface="Arial"/>
              <a:cs typeface="Arial"/>
              <a:sym typeface="Arial"/>
            </a:endParaRPr>
          </a:p>
          <a:p>
            <a:pPr indent="0" lvl="0" marL="0" rtl="0" algn="l">
              <a:spcBef>
                <a:spcPts val="1200"/>
              </a:spcBef>
              <a:spcAft>
                <a:spcPts val="0"/>
              </a:spcAft>
              <a:buNone/>
            </a:pPr>
            <a:r>
              <a:t/>
            </a:r>
            <a:endParaRPr sz="1100">
              <a:solidFill>
                <a:srgbClr val="000000"/>
              </a:solidFill>
              <a:latin typeface="Arial"/>
              <a:ea typeface="Arial"/>
              <a:cs typeface="Arial"/>
              <a:sym typeface="Arial"/>
            </a:endParaRPr>
          </a:p>
          <a:p>
            <a:pPr indent="0" lvl="0" marL="0" rtl="0" algn="l">
              <a:spcBef>
                <a:spcPts val="1200"/>
              </a:spcBef>
              <a:spcAft>
                <a:spcPts val="0"/>
              </a:spcAft>
              <a:buNone/>
            </a:pPr>
            <a:r>
              <a:t/>
            </a:r>
            <a:endParaRPr sz="1100">
              <a:solidFill>
                <a:srgbClr val="000000"/>
              </a:solidFill>
              <a:latin typeface="Arial"/>
              <a:ea typeface="Arial"/>
              <a:cs typeface="Arial"/>
              <a:sym typeface="Arial"/>
            </a:endParaRPr>
          </a:p>
          <a:p>
            <a:pPr indent="0" lvl="0" marL="0" rtl="0" algn="l">
              <a:spcBef>
                <a:spcPts val="1200"/>
              </a:spcBef>
              <a:spcAft>
                <a:spcPts val="0"/>
              </a:spcAft>
              <a:buNone/>
            </a:pPr>
            <a:r>
              <a:t/>
            </a:r>
            <a:endParaRPr sz="1100">
              <a:solidFill>
                <a:srgbClr val="000000"/>
              </a:solidFill>
              <a:latin typeface="Arial"/>
              <a:ea typeface="Arial"/>
              <a:cs typeface="Arial"/>
              <a:sym typeface="Arial"/>
            </a:endParaRPr>
          </a:p>
          <a:p>
            <a:pPr indent="0" lvl="0" marL="0" rtl="0" algn="l">
              <a:spcBef>
                <a:spcPts val="1200"/>
              </a:spcBef>
              <a:spcAft>
                <a:spcPts val="0"/>
              </a:spcAft>
              <a:buNone/>
            </a:pPr>
            <a:r>
              <a:t/>
            </a:r>
            <a:endParaRPr sz="1100">
              <a:solidFill>
                <a:srgbClr val="000000"/>
              </a:solidFill>
              <a:latin typeface="Arial"/>
              <a:ea typeface="Arial"/>
              <a:cs typeface="Arial"/>
              <a:sym typeface="Arial"/>
            </a:endParaRPr>
          </a:p>
          <a:p>
            <a:pPr indent="0" lvl="0" marL="0" rtl="0" algn="l">
              <a:spcBef>
                <a:spcPts val="1200"/>
              </a:spcBef>
              <a:spcAft>
                <a:spcPts val="1600"/>
              </a:spcAft>
              <a:buNone/>
            </a:pPr>
            <a:r>
              <a:t/>
            </a:r>
            <a:endParaRPr>
              <a:solidFill>
                <a:srgbClr val="000000"/>
              </a:solidFill>
            </a:endParaRPr>
          </a:p>
        </p:txBody>
      </p:sp>
      <p:sp>
        <p:nvSpPr>
          <p:cNvPr id="87" name="Google Shape;87;p16"/>
          <p:cNvSpPr txBox="1"/>
          <p:nvPr/>
        </p:nvSpPr>
        <p:spPr>
          <a:xfrm>
            <a:off x="131925" y="2030725"/>
            <a:ext cx="3704400" cy="9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D9C4B1"/>
                </a:solidFill>
                <a:latin typeface="Roboto"/>
                <a:ea typeface="Roboto"/>
                <a:cs typeface="Roboto"/>
                <a:sym typeface="Roboto"/>
              </a:rPr>
              <a:t>In order to have remote philanthropy success, there needs to be a central place to raise funds since cash will not be able to physically exchange hands go on </a:t>
            </a:r>
            <a:r>
              <a:rPr lang="en" sz="1600" u="sng">
                <a:solidFill>
                  <a:srgbClr val="D9C4B1"/>
                </a:solidFill>
                <a:latin typeface="Roboto"/>
                <a:ea typeface="Roboto"/>
                <a:cs typeface="Roboto"/>
                <a:sym typeface="Roboto"/>
                <a:hlinkClick r:id="rId5"/>
              </a:rPr>
              <a:t>https://aepi.crowdchange.co/</a:t>
            </a:r>
            <a:r>
              <a:rPr lang="en" sz="1600">
                <a:solidFill>
                  <a:srgbClr val="D9C4B1"/>
                </a:solidFill>
                <a:latin typeface="Roboto"/>
                <a:ea typeface="Roboto"/>
                <a:cs typeface="Roboto"/>
                <a:sym typeface="Roboto"/>
              </a:rPr>
              <a:t> and follow these steps</a:t>
            </a:r>
            <a:endParaRPr sz="1600">
              <a:solidFill>
                <a:srgbClr val="D9C4B1"/>
              </a:solidFill>
              <a:latin typeface="Roboto"/>
              <a:ea typeface="Roboto"/>
              <a:cs typeface="Roboto"/>
              <a:sym typeface="Roboto"/>
            </a:endParaRPr>
          </a:p>
          <a:p>
            <a:pPr indent="0" lvl="0" marL="0" rtl="0" algn="l">
              <a:spcBef>
                <a:spcPts val="0"/>
              </a:spcBef>
              <a:spcAft>
                <a:spcPts val="0"/>
              </a:spcAft>
              <a:buNone/>
            </a:pPr>
            <a:r>
              <a:t/>
            </a:r>
            <a:endParaRPr sz="1600">
              <a:solidFill>
                <a:srgbClr val="D9C4B1"/>
              </a:solidFill>
              <a:latin typeface="Roboto"/>
              <a:ea typeface="Roboto"/>
              <a:cs typeface="Roboto"/>
              <a:sym typeface="Roboto"/>
            </a:endParaRPr>
          </a:p>
        </p:txBody>
      </p:sp>
      <p:pic>
        <p:nvPicPr>
          <p:cNvPr id="88" name="Google Shape;88;p16"/>
          <p:cNvPicPr preferRelativeResize="0"/>
          <p:nvPr/>
        </p:nvPicPr>
        <p:blipFill>
          <a:blip r:embed="rId6">
            <a:alphaModFix/>
          </a:blip>
          <a:stretch>
            <a:fillRect/>
          </a:stretch>
        </p:blipFill>
        <p:spPr>
          <a:xfrm>
            <a:off x="4623075" y="1523275"/>
            <a:ext cx="3978908" cy="1753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txBox="1"/>
          <p:nvPr>
            <p:ph idx="1" type="body"/>
          </p:nvPr>
        </p:nvSpPr>
        <p:spPr>
          <a:xfrm>
            <a:off x="4625475" y="-17762"/>
            <a:ext cx="4166400" cy="4098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a:solidFill>
                  <a:srgbClr val="000000"/>
                </a:solidFill>
              </a:rPr>
              <a:t>All relevant event information should be put into the event information box shown in the image below. Always set the goal high; it can always be changed later.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rPr lang="en">
                <a:solidFill>
                  <a:srgbClr val="000000"/>
                </a:solidFill>
              </a:rPr>
              <a:t>Upon successful completion, your JLPD staff member can approve the event for public use.</a:t>
            </a:r>
            <a:endParaRPr>
              <a:solidFill>
                <a:srgbClr val="000000"/>
              </a:solidFill>
            </a:endParaRPr>
          </a:p>
          <a:p>
            <a:pPr indent="0" lvl="0" marL="0" rtl="0" algn="l">
              <a:spcBef>
                <a:spcPts val="1200"/>
              </a:spcBef>
              <a:spcAft>
                <a:spcPts val="1200"/>
              </a:spcAft>
              <a:buNone/>
            </a:pPr>
            <a:r>
              <a:t/>
            </a:r>
            <a:endParaRPr>
              <a:solidFill>
                <a:srgbClr val="000000"/>
              </a:solidFill>
            </a:endParaRPr>
          </a:p>
        </p:txBody>
      </p:sp>
      <p:sp>
        <p:nvSpPr>
          <p:cNvPr id="94" name="Google Shape;94;p17"/>
          <p:cNvSpPr txBox="1"/>
          <p:nvPr>
            <p:ph type="title"/>
          </p:nvPr>
        </p:nvSpPr>
        <p:spPr>
          <a:xfrm>
            <a:off x="268500" y="350750"/>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Creating an online Fundraiser on CrowdChange  countuined </a:t>
            </a:r>
            <a:endParaRPr/>
          </a:p>
        </p:txBody>
      </p:sp>
      <p:pic>
        <p:nvPicPr>
          <p:cNvPr id="95" name="Google Shape;95;p17"/>
          <p:cNvPicPr preferRelativeResize="0"/>
          <p:nvPr/>
        </p:nvPicPr>
        <p:blipFill>
          <a:blip r:embed="rId3">
            <a:alphaModFix/>
          </a:blip>
          <a:stretch>
            <a:fillRect/>
          </a:stretch>
        </p:blipFill>
        <p:spPr>
          <a:xfrm>
            <a:off x="4625475" y="1183375"/>
            <a:ext cx="3970845" cy="1753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txBox="1"/>
          <p:nvPr>
            <p:ph idx="1" type="body"/>
          </p:nvPr>
        </p:nvSpPr>
        <p:spPr>
          <a:xfrm>
            <a:off x="4601450" y="486500"/>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000000"/>
                </a:solidFill>
              </a:rPr>
              <a:t>Text-a-thon</a:t>
            </a:r>
            <a:endParaRPr u="sng">
              <a:solidFill>
                <a:srgbClr val="000000"/>
              </a:solidFill>
            </a:endParaRPr>
          </a:p>
          <a:p>
            <a:pPr indent="0" lvl="0" marL="0" rtl="0" algn="l">
              <a:spcBef>
                <a:spcPts val="1200"/>
              </a:spcBef>
              <a:spcAft>
                <a:spcPts val="0"/>
              </a:spcAft>
              <a:buNone/>
            </a:pPr>
            <a:r>
              <a:rPr lang="en">
                <a:solidFill>
                  <a:srgbClr val="000000"/>
                </a:solidFill>
              </a:rPr>
              <a:t>Brothers work together over the course of a few hours or one day to send the message below. The key to this event is having a mass number of people sending texts; this is simply a numbers game.</a:t>
            </a:r>
            <a:endParaRPr>
              <a:solidFill>
                <a:srgbClr val="000000"/>
              </a:solidFill>
            </a:endParaRPr>
          </a:p>
          <a:p>
            <a:pPr indent="0" lvl="0" marL="0" rtl="0" algn="l">
              <a:spcBef>
                <a:spcPts val="1200"/>
              </a:spcBef>
              <a:spcAft>
                <a:spcPts val="0"/>
              </a:spcAft>
              <a:buNone/>
            </a:pPr>
            <a:r>
              <a:t/>
            </a:r>
            <a:endParaRPr b="1">
              <a:solidFill>
                <a:srgbClr val="000000"/>
              </a:solidFill>
            </a:endParaRPr>
          </a:p>
          <a:p>
            <a:pPr indent="0" lvl="0" marL="0" rtl="0" algn="l">
              <a:spcBef>
                <a:spcPts val="1200"/>
              </a:spcBef>
              <a:spcAft>
                <a:spcPts val="1600"/>
              </a:spcAft>
              <a:buNone/>
            </a:pPr>
            <a:r>
              <a:t/>
            </a:r>
            <a:endParaRPr>
              <a:solidFill>
                <a:srgbClr val="000000"/>
              </a:solidFill>
            </a:endParaRPr>
          </a:p>
        </p:txBody>
      </p:sp>
      <p:sp>
        <p:nvSpPr>
          <p:cNvPr id="101" name="Google Shape;101;p18"/>
          <p:cNvSpPr txBox="1"/>
          <p:nvPr/>
        </p:nvSpPr>
        <p:spPr>
          <a:xfrm>
            <a:off x="131925" y="2030725"/>
            <a:ext cx="3704400" cy="9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D9C4B1"/>
                </a:solidFill>
                <a:latin typeface="Roboto"/>
                <a:ea typeface="Roboto"/>
                <a:cs typeface="Roboto"/>
                <a:sym typeface="Roboto"/>
              </a:rPr>
              <a:t>Here are </a:t>
            </a:r>
            <a:r>
              <a:rPr lang="en" sz="1600">
                <a:solidFill>
                  <a:srgbClr val="D9C4B1"/>
                </a:solidFill>
                <a:latin typeface="Roboto"/>
                <a:ea typeface="Roboto"/>
                <a:cs typeface="Roboto"/>
                <a:sym typeface="Roboto"/>
              </a:rPr>
              <a:t>several</a:t>
            </a:r>
            <a:r>
              <a:rPr lang="en" sz="1600">
                <a:solidFill>
                  <a:srgbClr val="D9C4B1"/>
                </a:solidFill>
                <a:latin typeface="Roboto"/>
                <a:ea typeface="Roboto"/>
                <a:cs typeface="Roboto"/>
                <a:sym typeface="Roboto"/>
              </a:rPr>
              <a:t> </a:t>
            </a:r>
            <a:r>
              <a:rPr lang="en" sz="1600">
                <a:solidFill>
                  <a:srgbClr val="D9C4B1"/>
                </a:solidFill>
                <a:latin typeface="Roboto"/>
                <a:ea typeface="Roboto"/>
                <a:cs typeface="Roboto"/>
                <a:sym typeface="Roboto"/>
              </a:rPr>
              <a:t>examples</a:t>
            </a:r>
            <a:r>
              <a:rPr lang="en" sz="1600">
                <a:solidFill>
                  <a:srgbClr val="D9C4B1"/>
                </a:solidFill>
                <a:latin typeface="Roboto"/>
                <a:ea typeface="Roboto"/>
                <a:cs typeface="Roboto"/>
                <a:sym typeface="Roboto"/>
              </a:rPr>
              <a:t> and ideas, feel free to think on more and let us know!</a:t>
            </a:r>
            <a:endParaRPr sz="1600">
              <a:solidFill>
                <a:srgbClr val="D9C4B1"/>
              </a:solidFill>
              <a:latin typeface="Roboto"/>
              <a:ea typeface="Roboto"/>
              <a:cs typeface="Roboto"/>
              <a:sym typeface="Roboto"/>
            </a:endParaRPr>
          </a:p>
          <a:p>
            <a:pPr indent="0" lvl="0" marL="0" rtl="0" algn="l">
              <a:spcBef>
                <a:spcPts val="0"/>
              </a:spcBef>
              <a:spcAft>
                <a:spcPts val="0"/>
              </a:spcAft>
              <a:buNone/>
            </a:pPr>
            <a:r>
              <a:t/>
            </a:r>
            <a:endParaRPr sz="1600">
              <a:solidFill>
                <a:srgbClr val="D9C4B1"/>
              </a:solidFill>
              <a:latin typeface="Roboto"/>
              <a:ea typeface="Roboto"/>
              <a:cs typeface="Roboto"/>
              <a:sym typeface="Roboto"/>
            </a:endParaRPr>
          </a:p>
        </p:txBody>
      </p:sp>
      <p:sp>
        <p:nvSpPr>
          <p:cNvPr id="102" name="Google Shape;102;p18"/>
          <p:cNvSpPr txBox="1"/>
          <p:nvPr>
            <p:ph type="title"/>
          </p:nvPr>
        </p:nvSpPr>
        <p:spPr>
          <a:xfrm>
            <a:off x="254125" y="314750"/>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Deciding on a remote event for your Chapter to do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Deciding on a remote event for your Chapter to do</a:t>
            </a:r>
            <a:endParaRPr/>
          </a:p>
          <a:p>
            <a:pPr indent="0" lvl="0" marL="0" rtl="0" algn="l">
              <a:spcBef>
                <a:spcPts val="0"/>
              </a:spcBef>
              <a:spcAft>
                <a:spcPts val="0"/>
              </a:spcAft>
              <a:buNone/>
            </a:pPr>
            <a:r>
              <a:rPr lang="en"/>
              <a:t>Continued</a:t>
            </a:r>
            <a:endParaRPr/>
          </a:p>
          <a:p>
            <a:pPr indent="0" lvl="0" marL="0" rtl="0" algn="l">
              <a:spcBef>
                <a:spcPts val="0"/>
              </a:spcBef>
              <a:spcAft>
                <a:spcPts val="0"/>
              </a:spcAft>
              <a:buNone/>
            </a:pPr>
            <a:r>
              <a:t/>
            </a:r>
            <a:endParaRPr/>
          </a:p>
        </p:txBody>
      </p:sp>
      <p:sp>
        <p:nvSpPr>
          <p:cNvPr id="108" name="Google Shape;108;p19"/>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Here is a sample text:</a:t>
            </a:r>
            <a:endParaRPr>
              <a:solidFill>
                <a:srgbClr val="000000"/>
              </a:solidFill>
            </a:endParaRPr>
          </a:p>
          <a:p>
            <a:pPr indent="0" lvl="0" marL="0" rtl="0" algn="l">
              <a:spcBef>
                <a:spcPts val="1200"/>
              </a:spcBef>
              <a:spcAft>
                <a:spcPts val="0"/>
              </a:spcAft>
              <a:buNone/>
            </a:pPr>
            <a:r>
              <a:rPr b="1" lang="en">
                <a:solidFill>
                  <a:srgbClr val="000000"/>
                </a:solidFill>
                <a:highlight>
                  <a:schemeClr val="lt1"/>
                </a:highlight>
              </a:rPr>
              <a:t>Hey</a:t>
            </a:r>
            <a:r>
              <a:rPr b="1" i="1" lang="en">
                <a:solidFill>
                  <a:srgbClr val="000000"/>
                </a:solidFill>
                <a:highlight>
                  <a:schemeClr val="lt1"/>
                </a:highlight>
              </a:rPr>
              <a:t> (NAME) </a:t>
            </a:r>
            <a:r>
              <a:rPr b="1" lang="en">
                <a:solidFill>
                  <a:srgbClr val="000000"/>
                </a:solidFill>
                <a:highlight>
                  <a:schemeClr val="lt1"/>
                </a:highlight>
              </a:rPr>
              <a:t>! I hope you're doing well. </a:t>
            </a:r>
            <a:r>
              <a:rPr b="1" i="1" lang="en">
                <a:solidFill>
                  <a:srgbClr val="000000"/>
                </a:solidFill>
                <a:highlight>
                  <a:schemeClr val="lt1"/>
                </a:highlight>
              </a:rPr>
              <a:t>(Due to coronavirus, we had to cancel our philanthropy event, but we won't let that stop us).</a:t>
            </a:r>
            <a:r>
              <a:rPr b="1" lang="en">
                <a:solidFill>
                  <a:srgbClr val="000000"/>
                </a:solidFill>
                <a:highlight>
                  <a:schemeClr val="lt1"/>
                </a:highlight>
              </a:rPr>
              <a:t> AEPi is committed to making a difference! We're trying to raise </a:t>
            </a:r>
            <a:r>
              <a:rPr b="1" i="1" lang="en">
                <a:solidFill>
                  <a:srgbClr val="000000"/>
                </a:solidFill>
                <a:highlight>
                  <a:schemeClr val="lt1"/>
                </a:highlight>
              </a:rPr>
              <a:t>(GOAL) </a:t>
            </a:r>
            <a:r>
              <a:rPr b="1" lang="en">
                <a:solidFill>
                  <a:srgbClr val="000000"/>
                </a:solidFill>
                <a:highlight>
                  <a:schemeClr val="lt1"/>
                </a:highlight>
              </a:rPr>
              <a:t>in (TIMEFRAME) for AEPi's Repair the World Fund, which benefits three amazing charities such as the Israel Cancer Research Fund. We're hoping you'd consider donating $18 (or more!) to help reach our goal.</a:t>
            </a:r>
            <a:endParaRPr b="1">
              <a:solidFill>
                <a:srgbClr val="000000"/>
              </a:solidFill>
              <a:highlight>
                <a:schemeClr val="lt1"/>
              </a:highlight>
            </a:endParaRPr>
          </a:p>
          <a:p>
            <a:pPr indent="0" lvl="0" marL="0" rtl="0" algn="l">
              <a:spcBef>
                <a:spcPts val="1200"/>
              </a:spcBef>
              <a:spcAft>
                <a:spcPts val="1200"/>
              </a:spcAft>
              <a:buNone/>
            </a:pPr>
            <a:r>
              <a:rPr b="1" i="1" lang="en">
                <a:solidFill>
                  <a:srgbClr val="000000"/>
                </a:solidFill>
                <a:highlight>
                  <a:schemeClr val="lt1"/>
                </a:highlight>
              </a:rPr>
              <a:t>(Crowdchange Link) </a:t>
            </a:r>
            <a:r>
              <a:rPr b="1" lang="en">
                <a:solidFill>
                  <a:srgbClr val="000000"/>
                </a:solidFill>
                <a:highlight>
                  <a:schemeClr val="lt1"/>
                </a:highlight>
              </a:rPr>
              <a:t>Thank you for your help!</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Deciding on a remote event for your Chapter to do</a:t>
            </a:r>
            <a:endParaRPr/>
          </a:p>
          <a:p>
            <a:pPr indent="0" lvl="0" marL="0" rtl="0" algn="l">
              <a:spcBef>
                <a:spcPts val="0"/>
              </a:spcBef>
              <a:spcAft>
                <a:spcPts val="0"/>
              </a:spcAft>
              <a:buNone/>
            </a:pPr>
            <a:r>
              <a:rPr lang="en"/>
              <a:t>Continued</a:t>
            </a:r>
            <a:endParaRPr/>
          </a:p>
        </p:txBody>
      </p:sp>
      <p:sp>
        <p:nvSpPr>
          <p:cNvPr id="114" name="Google Shape;114;p20"/>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000000"/>
                </a:solidFill>
              </a:rPr>
              <a:t>Letter writing campaign</a:t>
            </a:r>
            <a:endParaRPr u="sng">
              <a:solidFill>
                <a:srgbClr val="000000"/>
              </a:solidFill>
            </a:endParaRPr>
          </a:p>
          <a:p>
            <a:pPr indent="0" lvl="0" marL="0" rtl="0" algn="l">
              <a:spcBef>
                <a:spcPts val="1200"/>
              </a:spcBef>
              <a:spcAft>
                <a:spcPts val="0"/>
              </a:spcAft>
              <a:buNone/>
            </a:pPr>
            <a:r>
              <a:rPr lang="en">
                <a:solidFill>
                  <a:srgbClr val="000000"/>
                </a:solidFill>
              </a:rPr>
              <a:t>The chapter writes a letter with their JLPD staff to write a letter to mail out to everyone. The staff will pring, fold, and mail the letters for you.</a:t>
            </a:r>
            <a:endParaRPr>
              <a:solidFill>
                <a:srgbClr val="000000"/>
              </a:solidFill>
            </a:endParaRPr>
          </a:p>
          <a:p>
            <a:pPr indent="0" lvl="0" marL="0" rtl="0" algn="l">
              <a:spcBef>
                <a:spcPts val="1200"/>
              </a:spcBef>
              <a:spcAft>
                <a:spcPts val="1200"/>
              </a:spcAft>
              <a:buNone/>
            </a:pPr>
            <a:r>
              <a:rPr lang="en">
                <a:solidFill>
                  <a:srgbClr val="000000"/>
                </a:solidFill>
              </a:rPr>
              <a:t>each </a:t>
            </a:r>
            <a:r>
              <a:rPr lang="en">
                <a:solidFill>
                  <a:srgbClr val="000000"/>
                </a:solidFill>
              </a:rPr>
              <a:t>Brother adds ten names and addresses onto a template, </a:t>
            </a:r>
            <a:r>
              <a:rPr b="1" lang="en">
                <a:solidFill>
                  <a:srgbClr val="000000"/>
                </a:solidFill>
              </a:rPr>
              <a:t>SHARE THIS WITH YOUR JLPD STAFF MEMBER</a:t>
            </a:r>
            <a:r>
              <a:rPr lang="en">
                <a:solidFill>
                  <a:srgbClr val="000000"/>
                </a:solidFill>
              </a:rPr>
              <a:t>. </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Deciding on a remote event for your Chapter to do</a:t>
            </a:r>
            <a:endParaRPr/>
          </a:p>
          <a:p>
            <a:pPr indent="0" lvl="0" marL="0" rtl="0" algn="l">
              <a:spcBef>
                <a:spcPts val="0"/>
              </a:spcBef>
              <a:spcAft>
                <a:spcPts val="0"/>
              </a:spcAft>
              <a:buNone/>
            </a:pPr>
            <a:r>
              <a:rPr lang="en"/>
              <a:t>Continued</a:t>
            </a:r>
            <a:endParaRPr/>
          </a:p>
          <a:p>
            <a:pPr indent="0" lvl="0" marL="0" rtl="0" algn="l">
              <a:spcBef>
                <a:spcPts val="0"/>
              </a:spcBef>
              <a:spcAft>
                <a:spcPts val="0"/>
              </a:spcAft>
              <a:buNone/>
            </a:pPr>
            <a:r>
              <a:t/>
            </a:r>
            <a:endParaRPr/>
          </a:p>
        </p:txBody>
      </p:sp>
      <p:sp>
        <p:nvSpPr>
          <p:cNvPr id="120" name="Google Shape;120;p21"/>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The excel document should look like the following:</a:t>
            </a:r>
            <a:endParaRPr>
              <a:solidFill>
                <a:srgbClr val="000000"/>
              </a:solidFill>
            </a:endParaRPr>
          </a:p>
          <a:p>
            <a:pPr indent="0" lvl="0" marL="0" rtl="0" algn="l">
              <a:spcBef>
                <a:spcPts val="1200"/>
              </a:spcBef>
              <a:spcAft>
                <a:spcPts val="1600"/>
              </a:spcAft>
              <a:buNone/>
            </a:pPr>
            <a:r>
              <a:t/>
            </a:r>
            <a:endParaRPr/>
          </a:p>
        </p:txBody>
      </p:sp>
      <p:graphicFrame>
        <p:nvGraphicFramePr>
          <p:cNvPr id="121" name="Google Shape;121;p21"/>
          <p:cNvGraphicFramePr/>
          <p:nvPr/>
        </p:nvGraphicFramePr>
        <p:xfrm>
          <a:off x="4571988" y="943700"/>
          <a:ext cx="3000000" cy="3000000"/>
        </p:xfrm>
        <a:graphic>
          <a:graphicData uri="http://schemas.openxmlformats.org/drawingml/2006/table">
            <a:tbl>
              <a:tblPr>
                <a:noFill/>
                <a:tableStyleId>{E57F80AE-F759-4181-A802-983768FEF18C}</a:tableStyleId>
              </a:tblPr>
              <a:tblGrid>
                <a:gridCol w="519700"/>
                <a:gridCol w="447625"/>
                <a:gridCol w="476550"/>
                <a:gridCol w="447700"/>
                <a:gridCol w="728625"/>
                <a:gridCol w="250800"/>
                <a:gridCol w="605000"/>
                <a:gridCol w="314450"/>
                <a:gridCol w="462100"/>
              </a:tblGrid>
              <a:tr h="541675">
                <a:tc>
                  <a:txBody>
                    <a:bodyPr/>
                    <a:lstStyle/>
                    <a:p>
                      <a:pPr indent="0" lvl="0" marL="0" rtl="0" algn="ctr">
                        <a:lnSpc>
                          <a:spcPct val="115000"/>
                        </a:lnSpc>
                        <a:spcBef>
                          <a:spcPts val="1200"/>
                        </a:spcBef>
                        <a:spcAft>
                          <a:spcPts val="1200"/>
                        </a:spcAft>
                        <a:buNone/>
                      </a:pPr>
                      <a:r>
                        <a:rPr b="1" lang="en" sz="800"/>
                        <a:t>Brother</a:t>
                      </a:r>
                      <a:endParaRPr b="1"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t>Contact Title</a:t>
                      </a:r>
                      <a:endParaRPr b="1"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t>Contact First Name</a:t>
                      </a:r>
                      <a:endParaRPr b="1"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t>Contact Last Name</a:t>
                      </a:r>
                      <a:endParaRPr b="1"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t>Street Address</a:t>
                      </a:r>
                      <a:endParaRPr b="1"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t>Apt. #</a:t>
                      </a:r>
                      <a:endParaRPr b="1"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t>City</a:t>
                      </a:r>
                      <a:endParaRPr b="1"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t>State</a:t>
                      </a:r>
                      <a:endParaRPr b="1"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b="1" lang="en" sz="800"/>
                        <a:t>Zip</a:t>
                      </a:r>
                      <a:endParaRPr b="1"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r>
              <a:tr h="771000">
                <a:tc>
                  <a:txBody>
                    <a:bodyPr/>
                    <a:lstStyle/>
                    <a:p>
                      <a:pPr indent="0" lvl="0" marL="0" rtl="0" algn="ctr">
                        <a:lnSpc>
                          <a:spcPct val="115000"/>
                        </a:lnSpc>
                        <a:spcBef>
                          <a:spcPts val="1200"/>
                        </a:spcBef>
                        <a:spcAft>
                          <a:spcPts val="1200"/>
                        </a:spcAft>
                        <a:buNone/>
                      </a:pPr>
                      <a:r>
                        <a:rPr lang="en" sz="800"/>
                        <a:t>Ethan White</a:t>
                      </a:r>
                      <a:endParaRPr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t>Mr.</a:t>
                      </a:r>
                      <a:endParaRPr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t>Moshe</a:t>
                      </a:r>
                      <a:endParaRPr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t>Lencer</a:t>
                      </a:r>
                      <a:endParaRPr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solidFill>
                      <a:srgbClr val="FFFFFF"/>
                    </a:solidFill>
                  </a:tcPr>
                </a:tc>
                <a:tc>
                  <a:txBody>
                    <a:bodyPr/>
                    <a:lstStyle/>
                    <a:p>
                      <a:pPr indent="0" lvl="0" marL="0" rtl="0" algn="ctr">
                        <a:lnSpc>
                          <a:spcPct val="115000"/>
                        </a:lnSpc>
                        <a:spcBef>
                          <a:spcPts val="1200"/>
                        </a:spcBef>
                        <a:spcAft>
                          <a:spcPts val="1200"/>
                        </a:spcAft>
                        <a:buNone/>
                      </a:pPr>
                      <a:r>
                        <a:rPr lang="en" sz="800"/>
                        <a:t>8550 North College Ave.</a:t>
                      </a:r>
                      <a:endParaRPr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t>16</a:t>
                      </a:r>
                      <a:endParaRPr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t>Indianapolis</a:t>
                      </a:r>
                      <a:endParaRPr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t>IN</a:t>
                      </a:r>
                      <a:endParaRPr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t>46240</a:t>
                      </a:r>
                      <a:endParaRPr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solidFill>
                      <a:srgbClr val="FFFFFF"/>
                    </a:solidFill>
                  </a:tcPr>
                </a:tc>
              </a:tr>
              <a:tr h="154325">
                <a:tc>
                  <a:txBody>
                    <a:bodyPr/>
                    <a:lstStyle/>
                    <a:p>
                      <a:pPr indent="0" lvl="0" marL="0" rtl="0" algn="ctr">
                        <a:lnSpc>
                          <a:spcPct val="115000"/>
                        </a:lnSpc>
                        <a:spcBef>
                          <a:spcPts val="1200"/>
                        </a:spcBef>
                        <a:spcAft>
                          <a:spcPts val="1200"/>
                        </a:spcAft>
                        <a:buNone/>
                      </a:pPr>
                      <a:r>
                        <a:rPr lang="en" sz="800"/>
                        <a:t>Ethan White</a:t>
                      </a:r>
                      <a:endParaRPr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t>Mr.</a:t>
                      </a:r>
                      <a:endParaRPr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t>Jason</a:t>
                      </a:r>
                      <a:endParaRPr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t>Kirschtel</a:t>
                      </a:r>
                      <a:endParaRPr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solidFill>
                      <a:srgbClr val="FFFFFF"/>
                    </a:solidFill>
                  </a:tcPr>
                </a:tc>
                <a:tc>
                  <a:txBody>
                    <a:bodyPr/>
                    <a:lstStyle/>
                    <a:p>
                      <a:pPr indent="0" lvl="0" marL="0" rtl="0" algn="ctr">
                        <a:lnSpc>
                          <a:spcPct val="115000"/>
                        </a:lnSpc>
                        <a:spcBef>
                          <a:spcPts val="1200"/>
                        </a:spcBef>
                        <a:spcAft>
                          <a:spcPts val="1200"/>
                        </a:spcAft>
                        <a:buNone/>
                      </a:pPr>
                      <a:r>
                        <a:rPr lang="en" sz="800"/>
                        <a:t>8815 Wesleyan Rd.</a:t>
                      </a:r>
                      <a:endParaRPr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t> </a:t>
                      </a:r>
                      <a:endParaRPr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t>Indianapolis</a:t>
                      </a:r>
                      <a:endParaRPr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t>IN</a:t>
                      </a:r>
                      <a:endParaRPr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800"/>
                        <a:t>46268</a:t>
                      </a:r>
                      <a:endParaRPr sz="800"/>
                    </a:p>
                  </a:txBody>
                  <a:tcPr marT="91425" marB="91425" marR="25400" marL="25400">
                    <a:lnL cap="flat" cmpd="sng" w="12675">
                      <a:solidFill>
                        <a:srgbClr val="CCCCCC"/>
                      </a:solidFill>
                      <a:prstDash val="solid"/>
                      <a:round/>
                      <a:headEnd len="sm" w="sm" type="none"/>
                      <a:tailEnd len="sm" w="sm" type="none"/>
                    </a:lnL>
                    <a:lnR cap="flat" cmpd="sng" w="12675">
                      <a:solidFill>
                        <a:srgbClr val="CCCCCC"/>
                      </a:solidFill>
                      <a:prstDash val="solid"/>
                      <a:round/>
                      <a:headEnd len="sm" w="sm" type="none"/>
                      <a:tailEnd len="sm" w="sm" type="none"/>
                    </a:lnR>
                    <a:lnT cap="flat" cmpd="sng" w="12675">
                      <a:solidFill>
                        <a:srgbClr val="CCCCCC"/>
                      </a:solidFill>
                      <a:prstDash val="solid"/>
                      <a:round/>
                      <a:headEnd len="sm" w="sm" type="none"/>
                      <a:tailEnd len="sm" w="sm" type="none"/>
                    </a:lnT>
                    <a:lnB cap="flat" cmpd="sng" w="12675">
                      <a:solidFill>
                        <a:srgbClr val="CCCCCC"/>
                      </a:solidFill>
                      <a:prstDash val="solid"/>
                      <a:round/>
                      <a:headEnd len="sm" w="sm" type="none"/>
                      <a:tailEnd len="sm" w="sm" type="none"/>
                    </a:lnB>
                    <a:solidFill>
                      <a:srgbClr val="FFFFFF"/>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