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Roboto"/>
      <p:regular r:id="rId13"/>
      <p:bold r:id="rId14"/>
      <p:italic r:id="rId15"/>
      <p:boldItalic r:id="rId16"/>
    </p:embeddedFont>
    <p:embeddedFont>
      <p:font typeface="Merriweather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erriweather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oboto-regular.fntdata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italic.fntdata"/><Relationship Id="rId14" Type="http://schemas.openxmlformats.org/officeDocument/2006/relationships/font" Target="fonts/Roboto-bold.fntdata"/><Relationship Id="rId17" Type="http://schemas.openxmlformats.org/officeDocument/2006/relationships/font" Target="fonts/Merriweather-regular.fntdata"/><Relationship Id="rId16" Type="http://schemas.openxmlformats.org/officeDocument/2006/relationships/font" Target="fonts/Roboto-bold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erriweather-italic.fntdata"/><Relationship Id="rId6" Type="http://schemas.openxmlformats.org/officeDocument/2006/relationships/slide" Target="slides/slide1.xml"/><Relationship Id="rId18" Type="http://schemas.openxmlformats.org/officeDocument/2006/relationships/font" Target="fonts/Merriweather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82bb25937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82bb25937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72ed95526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72ed95526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831afc7a6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831afc7a6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72ed955269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72ed955269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72ed955269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72ed955269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73a436742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73a436742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25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dk1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 txBox="1"/>
          <p:nvPr>
            <p:ph hasCustomPrompt="1" type="title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7" name="Google Shape;57;p11"/>
          <p:cNvSpPr txBox="1"/>
          <p:nvPr>
            <p:ph idx="1" type="body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58" name="Google Shape;58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accent3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0" y="48099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6" name="Google Shape;16;p3"/>
          <p:cNvSpPr/>
          <p:nvPr/>
        </p:nvSpPr>
        <p:spPr>
          <a:xfrm>
            <a:off x="0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0" y="44125"/>
            <a:ext cx="4313625" cy="4399375"/>
          </a:xfrm>
          <a:custGeom>
            <a:rect b="b" l="l" r="r" t="t"/>
            <a:pathLst>
              <a:path extrusionOk="0" h="175975" w="172545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Google Shape;22;p4"/>
          <p:cNvSpPr/>
          <p:nvPr/>
        </p:nvSpPr>
        <p:spPr>
          <a:xfrm>
            <a:off x="-125" y="0"/>
            <a:ext cx="4316900" cy="4395600"/>
          </a:xfrm>
          <a:custGeom>
            <a:rect b="b" l="l" r="r" t="t"/>
            <a:pathLst>
              <a:path extrusionOk="0" h="175824" w="172676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Google Shape;23;p4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4" name="Google Shape;24;p4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6" name="Google Shape;26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rot="2418466">
            <a:off x="5463115" y="3113864"/>
            <a:ext cx="2013778" cy="18827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" name="Google Shape;29;p5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" type="body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2" type="body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" name="Google Shape;35;p6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7"/>
          <p:cNvSpPr txBox="1"/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3"/>
        </a:solidFill>
      </p:bgPr>
    </p:bg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9"/>
          <p:cNvSpPr txBox="1"/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Google Shape;48;p9"/>
          <p:cNvSpPr txBox="1"/>
          <p:nvPr>
            <p:ph idx="1" type="subTitle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9" name="Google Shape;49;p9"/>
          <p:cNvSpPr txBox="1"/>
          <p:nvPr>
            <p:ph idx="2" type="body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0" name="Google Shape;5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0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10"/>
          <p:cNvSpPr txBox="1"/>
          <p:nvPr>
            <p:ph idx="1" type="body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/>
        </p:txBody>
      </p:sp>
      <p:sp>
        <p:nvSpPr>
          <p:cNvPr id="54" name="Google Shape;5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paradig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3"/>
          <p:cNvSpPr txBox="1"/>
          <p:nvPr>
            <p:ph type="ctrTitle"/>
          </p:nvPr>
        </p:nvSpPr>
        <p:spPr>
          <a:xfrm>
            <a:off x="311700" y="4635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73763"/>
                </a:solidFill>
              </a:rPr>
              <a:t>AEPi Talks</a:t>
            </a:r>
            <a:endParaRPr>
              <a:solidFill>
                <a:srgbClr val="073763"/>
              </a:solidFill>
            </a:endParaRPr>
          </a:p>
        </p:txBody>
      </p:sp>
      <p:sp>
        <p:nvSpPr>
          <p:cNvPr id="66" name="Google Shape;66;p13"/>
          <p:cNvSpPr txBox="1"/>
          <p:nvPr>
            <p:ph idx="1" type="subTitle"/>
          </p:nvPr>
        </p:nvSpPr>
        <p:spPr>
          <a:xfrm>
            <a:off x="311700" y="1878540"/>
            <a:ext cx="4242600" cy="145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73763"/>
                </a:solidFill>
              </a:rPr>
              <a:t>Continue to develop public speaking and presentation skills while teaching Brothers about different topics ranging from fraternal to your own personal passions.</a:t>
            </a:r>
            <a:endParaRPr/>
          </a:p>
        </p:txBody>
      </p:sp>
      <p:pic>
        <p:nvPicPr>
          <p:cNvPr id="67" name="Google Shape;6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2418466">
            <a:off x="6824615" y="36839"/>
            <a:ext cx="2013778" cy="18827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are Ted Talks so popular?</a:t>
            </a:r>
            <a:endParaRPr/>
          </a:p>
        </p:txBody>
      </p:sp>
      <p:sp>
        <p:nvSpPr>
          <p:cNvPr id="73" name="Google Shape;73;p14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  <a:highlight>
                  <a:srgbClr val="FFFFFF"/>
                </a:highlight>
              </a:rPr>
              <a:t>Successful people speaking about their favorite topics or their area of expertise</a:t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-3111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  <a:highlight>
                  <a:srgbClr val="FFFFFF"/>
                </a:highlight>
              </a:rPr>
              <a:t>Ideas touch our heart, teach us something new and are easy to remember</a:t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-3111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  <a:highlight>
                  <a:srgbClr val="FFFFFF"/>
                </a:highlight>
              </a:rPr>
              <a:t>They are </a:t>
            </a:r>
            <a:r>
              <a:rPr lang="en">
                <a:solidFill>
                  <a:srgbClr val="000000"/>
                </a:solidFill>
                <a:highlight>
                  <a:srgbClr val="FFFFFF"/>
                </a:highlight>
              </a:rPr>
              <a:t>specific</a:t>
            </a:r>
            <a:r>
              <a:rPr lang="en">
                <a:solidFill>
                  <a:srgbClr val="000000"/>
                </a:solidFill>
                <a:highlight>
                  <a:srgbClr val="FFFFFF"/>
                </a:highlight>
              </a:rPr>
              <a:t>, to the point and make us think</a:t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-3111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  <a:highlight>
                  <a:srgbClr val="FFFFFF"/>
                </a:highlight>
              </a:rPr>
              <a:t>They make you feel like anyone can do them</a:t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benefits are there for you and your chapter?</a:t>
            </a:r>
            <a:endParaRPr/>
          </a:p>
        </p:txBody>
      </p:sp>
      <p:sp>
        <p:nvSpPr>
          <p:cNvPr id="79" name="Google Shape;79;p15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They are </a:t>
            </a:r>
            <a:r>
              <a:rPr lang="en">
                <a:solidFill>
                  <a:srgbClr val="000000"/>
                </a:solidFill>
              </a:rPr>
              <a:t> great way to improve your general knowledge</a:t>
            </a:r>
            <a:endParaRPr>
              <a:solidFill>
                <a:srgbClr val="000000"/>
              </a:solidFill>
            </a:endParaRPr>
          </a:p>
          <a:p>
            <a:pPr indent="-3111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They are a constructive form of entertainment</a:t>
            </a:r>
            <a:endParaRPr>
              <a:solidFill>
                <a:srgbClr val="000000"/>
              </a:solidFill>
            </a:endParaRPr>
          </a:p>
          <a:p>
            <a:pPr indent="-3111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They boost creativity</a:t>
            </a:r>
            <a:endParaRPr>
              <a:solidFill>
                <a:srgbClr val="000000"/>
              </a:solidFill>
            </a:endParaRPr>
          </a:p>
          <a:p>
            <a:pPr indent="-3111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They broaden your perspectives</a:t>
            </a:r>
            <a:endParaRPr>
              <a:solidFill>
                <a:srgbClr val="000000"/>
              </a:solidFill>
            </a:endParaRPr>
          </a:p>
          <a:p>
            <a:pPr indent="-3111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You can utilize alumni with interesting professions!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Relationship and Brotherhood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Building </a:t>
            </a:r>
            <a:endParaRPr/>
          </a:p>
        </p:txBody>
      </p:sp>
      <p:sp>
        <p:nvSpPr>
          <p:cNvPr id="85" name="Google Shape;85;p16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Brothers learn more about </a:t>
            </a:r>
            <a:r>
              <a:rPr lang="en">
                <a:solidFill>
                  <a:srgbClr val="000000"/>
                </a:solidFill>
              </a:rPr>
              <a:t>each other's</a:t>
            </a:r>
            <a:r>
              <a:rPr lang="en">
                <a:solidFill>
                  <a:srgbClr val="000000"/>
                </a:solidFill>
              </a:rPr>
              <a:t> </a:t>
            </a:r>
            <a:r>
              <a:rPr lang="en">
                <a:solidFill>
                  <a:srgbClr val="000000"/>
                </a:solidFill>
              </a:rPr>
              <a:t>interests</a:t>
            </a:r>
            <a:r>
              <a:rPr lang="en">
                <a:solidFill>
                  <a:srgbClr val="000000"/>
                </a:solidFill>
              </a:rPr>
              <a:t> and areas of </a:t>
            </a:r>
            <a:r>
              <a:rPr lang="en">
                <a:solidFill>
                  <a:srgbClr val="000000"/>
                </a:solidFill>
              </a:rPr>
              <a:t>interest</a:t>
            </a:r>
            <a:endParaRPr>
              <a:solidFill>
                <a:srgbClr val="000000"/>
              </a:solidFill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Brothers will feel closer to each other when they learn that they care about the same thing</a:t>
            </a:r>
            <a:endParaRPr>
              <a:solidFill>
                <a:srgbClr val="000000"/>
              </a:solidFill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We are a learning laboratory - this is the time for Brothers to improve their public speaking and presentation skills in front of an comfortable audience who will treat them with respect and give constructive feedback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/>
          <p:nvPr>
            <p:ph type="title"/>
          </p:nvPr>
        </p:nvSpPr>
        <p:spPr>
          <a:xfrm>
            <a:off x="311725" y="500925"/>
            <a:ext cx="3706500" cy="60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Fraternal Education</a:t>
            </a:r>
            <a:endParaRPr/>
          </a:p>
        </p:txBody>
      </p:sp>
      <p:sp>
        <p:nvSpPr>
          <p:cNvPr id="91" name="Google Shape;91;p17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Especially leading up to elections - you should always offer sessions for each officer position</a:t>
            </a:r>
            <a:endParaRPr>
              <a:solidFill>
                <a:srgbClr val="000000"/>
              </a:solidFill>
            </a:endParaRPr>
          </a:p>
          <a:p>
            <a:pPr indent="-2984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○"/>
            </a:pPr>
            <a:r>
              <a:rPr lang="en">
                <a:solidFill>
                  <a:srgbClr val="000000"/>
                </a:solidFill>
              </a:rPr>
              <a:t>Executive Board Q+A</a:t>
            </a:r>
            <a:endParaRPr>
              <a:solidFill>
                <a:srgbClr val="000000"/>
              </a:solidFill>
            </a:endParaRPr>
          </a:p>
          <a:p>
            <a:pPr indent="-2984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○"/>
            </a:pPr>
            <a:r>
              <a:rPr lang="en">
                <a:solidFill>
                  <a:srgbClr val="000000"/>
                </a:solidFill>
              </a:rPr>
              <a:t>My time as Brother Master</a:t>
            </a:r>
            <a:endParaRPr>
              <a:solidFill>
                <a:srgbClr val="000000"/>
              </a:solidFill>
            </a:endParaRPr>
          </a:p>
          <a:p>
            <a:pPr indent="-2984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○"/>
            </a:pPr>
            <a:r>
              <a:rPr lang="en">
                <a:solidFill>
                  <a:srgbClr val="000000"/>
                </a:solidFill>
              </a:rPr>
              <a:t>Budgeting 101</a:t>
            </a:r>
            <a:endParaRPr>
              <a:solidFill>
                <a:srgbClr val="000000"/>
              </a:solidFill>
            </a:endParaRPr>
          </a:p>
          <a:p>
            <a:pPr indent="-2984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○"/>
            </a:pPr>
            <a:r>
              <a:rPr lang="en">
                <a:solidFill>
                  <a:srgbClr val="000000"/>
                </a:solidFill>
              </a:rPr>
              <a:t>All officers - Master, LT, Scribe, Exchequer, Sentinel, etc</a:t>
            </a:r>
            <a:endParaRPr>
              <a:solidFill>
                <a:srgbClr val="000000"/>
              </a:solidFill>
            </a:endParaRPr>
          </a:p>
          <a:p>
            <a:pPr indent="-3111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Fraternal How TOs</a:t>
            </a:r>
            <a:endParaRPr>
              <a:solidFill>
                <a:srgbClr val="000000"/>
              </a:solidFill>
            </a:endParaRPr>
          </a:p>
          <a:p>
            <a:pPr indent="-2984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○"/>
            </a:pPr>
            <a:r>
              <a:rPr lang="en">
                <a:solidFill>
                  <a:srgbClr val="000000"/>
                </a:solidFill>
              </a:rPr>
              <a:t>How to plan a social</a:t>
            </a:r>
            <a:endParaRPr>
              <a:solidFill>
                <a:srgbClr val="000000"/>
              </a:solidFill>
            </a:endParaRPr>
          </a:p>
          <a:p>
            <a:pPr indent="-2984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○"/>
            </a:pPr>
            <a:r>
              <a:rPr lang="en">
                <a:solidFill>
                  <a:srgbClr val="000000"/>
                </a:solidFill>
              </a:rPr>
              <a:t>How to create a philanthropy event</a:t>
            </a:r>
            <a:endParaRPr>
              <a:solidFill>
                <a:srgbClr val="000000"/>
              </a:solidFill>
            </a:endParaRPr>
          </a:p>
          <a:p>
            <a:pPr indent="-2984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○"/>
            </a:pPr>
            <a:r>
              <a:rPr lang="en">
                <a:solidFill>
                  <a:srgbClr val="000000"/>
                </a:solidFill>
              </a:rPr>
              <a:t>How to get elected at SGA President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92" name="Google Shape;92;p17"/>
          <p:cNvSpPr txBox="1"/>
          <p:nvPr/>
        </p:nvSpPr>
        <p:spPr>
          <a:xfrm>
            <a:off x="664975" y="1202300"/>
            <a:ext cx="3000000" cy="142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Just because you are done with New Member Education, doesn’t mean you know everything about the fraternity. </a:t>
            </a:r>
            <a:endParaRPr sz="16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Whether it is a refresher course or continuing education every Brother can benefit from a few sessions a year.</a:t>
            </a:r>
            <a:r>
              <a:rPr lang="en"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/>
          <p:nvPr>
            <p:ph type="title"/>
          </p:nvPr>
        </p:nvSpPr>
        <p:spPr>
          <a:xfrm>
            <a:off x="488275" y="500925"/>
            <a:ext cx="33534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Personal Passions</a:t>
            </a:r>
            <a:endParaRPr/>
          </a:p>
        </p:txBody>
      </p:sp>
      <p:sp>
        <p:nvSpPr>
          <p:cNvPr id="98" name="Google Shape;98;p18"/>
          <p:cNvSpPr txBox="1"/>
          <p:nvPr>
            <p:ph idx="1" type="body"/>
          </p:nvPr>
        </p:nvSpPr>
        <p:spPr>
          <a:xfrm>
            <a:off x="4406075" y="431400"/>
            <a:ext cx="46182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In one semester, Brothers studying health and fitness, gaming, history, finance, and leadership may decide to lead session. It may break down like this:</a:t>
            </a:r>
            <a:endParaRPr>
              <a:solidFill>
                <a:srgbClr val="000000"/>
              </a:solidFill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○"/>
            </a:pPr>
            <a:r>
              <a:rPr lang="en">
                <a:solidFill>
                  <a:srgbClr val="000000"/>
                </a:solidFill>
              </a:rPr>
              <a:t>Personal finance and investing</a:t>
            </a:r>
            <a:endParaRPr>
              <a:solidFill>
                <a:srgbClr val="000000"/>
              </a:solidFill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○"/>
            </a:pPr>
            <a:r>
              <a:rPr lang="en">
                <a:solidFill>
                  <a:srgbClr val="000000"/>
                </a:solidFill>
              </a:rPr>
              <a:t>Healthy eating: Watch your macros</a:t>
            </a:r>
            <a:endParaRPr>
              <a:solidFill>
                <a:srgbClr val="000000"/>
              </a:solidFill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○"/>
            </a:pPr>
            <a:r>
              <a:rPr lang="en">
                <a:solidFill>
                  <a:srgbClr val="000000"/>
                </a:solidFill>
              </a:rPr>
              <a:t>Virtual Reality is the new reality</a:t>
            </a:r>
            <a:endParaRPr>
              <a:solidFill>
                <a:srgbClr val="000000"/>
              </a:solidFill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○"/>
            </a:pPr>
            <a:r>
              <a:rPr lang="en">
                <a:solidFill>
                  <a:srgbClr val="000000"/>
                </a:solidFill>
              </a:rPr>
              <a:t>Perseverance in Jewish history</a:t>
            </a:r>
            <a:endParaRPr>
              <a:solidFill>
                <a:srgbClr val="000000"/>
              </a:solidFill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○"/>
            </a:pPr>
            <a:r>
              <a:rPr lang="en">
                <a:solidFill>
                  <a:srgbClr val="000000"/>
                </a:solidFill>
              </a:rPr>
              <a:t>Lead by examples: The Story of JFK</a:t>
            </a:r>
            <a:endParaRPr>
              <a:solidFill>
                <a:srgbClr val="000000"/>
              </a:solidFill>
            </a:endParaRPr>
          </a:p>
          <a:p>
            <a:pPr indent="0" lvl="0" marL="9144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In the same semester, Brothers may use their life skills or hobbies to present on topics:</a:t>
            </a:r>
            <a:endParaRPr>
              <a:solidFill>
                <a:srgbClr val="000000"/>
              </a:solidFill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○"/>
            </a:pPr>
            <a:r>
              <a:rPr lang="en">
                <a:solidFill>
                  <a:srgbClr val="000000"/>
                </a:solidFill>
              </a:rPr>
              <a:t>Quick and easy date night meals</a:t>
            </a:r>
            <a:endParaRPr>
              <a:solidFill>
                <a:srgbClr val="000000"/>
              </a:solidFill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○"/>
            </a:pPr>
            <a:r>
              <a:rPr lang="en">
                <a:solidFill>
                  <a:srgbClr val="000000"/>
                </a:solidFill>
              </a:rPr>
              <a:t>How to dress professionally for your next interview</a:t>
            </a:r>
            <a:endParaRPr>
              <a:solidFill>
                <a:srgbClr val="000000"/>
              </a:solidFill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○"/>
            </a:pPr>
            <a:r>
              <a:rPr lang="en">
                <a:solidFill>
                  <a:srgbClr val="000000"/>
                </a:solidFill>
              </a:rPr>
              <a:t>Survival/Camping skills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99" name="Google Shape;99;p18"/>
          <p:cNvSpPr txBox="1"/>
          <p:nvPr/>
        </p:nvSpPr>
        <p:spPr>
          <a:xfrm>
            <a:off x="664975" y="1666350"/>
            <a:ext cx="3000000" cy="162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Every Brother of your chapter has a unique background and many have different majors or hobbies that they can share with the rest of the chapter.  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9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Try it at Your Chapter Meeting</a:t>
            </a:r>
            <a:endParaRPr/>
          </a:p>
        </p:txBody>
      </p:sp>
      <p:sp>
        <p:nvSpPr>
          <p:cNvPr id="105" name="Google Shape;105;p19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lang="en" sz="1200">
                <a:solidFill>
                  <a:srgbClr val="000000"/>
                </a:solidFill>
              </a:rPr>
              <a:t>Put out a survey asking if Brothers or alumni have ideas for what they would lead. </a:t>
            </a:r>
            <a:endParaRPr sz="1200">
              <a:solidFill>
                <a:srgbClr val="000000"/>
              </a:solidFill>
            </a:endParaRPr>
          </a:p>
          <a:p>
            <a:pPr indent="-304800" lvl="0" marL="457200" rtl="0" algn="l"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lang="en" sz="1200">
                <a:solidFill>
                  <a:srgbClr val="000000"/>
                </a:solidFill>
              </a:rPr>
              <a:t>Start small - maybe a five-minute presentation on how you decided on a budget this semester or about a school project you just completed.</a:t>
            </a:r>
            <a:endParaRPr sz="1200">
              <a:solidFill>
                <a:srgbClr val="000000"/>
              </a:solidFill>
            </a:endParaRPr>
          </a:p>
          <a:p>
            <a:pPr indent="-304800" lvl="0" marL="457200" rtl="0" algn="l"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lang="en" sz="1200">
                <a:solidFill>
                  <a:srgbClr val="000000"/>
                </a:solidFill>
              </a:rPr>
              <a:t>This is an amazing way to introduce alumni to</a:t>
            </a:r>
            <a:r>
              <a:rPr lang="en" sz="1200">
                <a:solidFill>
                  <a:srgbClr val="000000"/>
                </a:solidFill>
              </a:rPr>
              <a:t> </a:t>
            </a:r>
            <a:r>
              <a:rPr lang="en" sz="1200">
                <a:solidFill>
                  <a:srgbClr val="000000"/>
                </a:solidFill>
              </a:rPr>
              <a:t>your chapter by having them discuss what they do in their career and it will allow you to engage more alumni than ever before. </a:t>
            </a:r>
            <a:endParaRPr sz="1200">
              <a:solidFill>
                <a:srgbClr val="000000"/>
              </a:solidFill>
            </a:endParaRPr>
          </a:p>
          <a:p>
            <a:pPr indent="-304800" lvl="0" marL="457200" rtl="0" algn="l">
              <a:spcBef>
                <a:spcPts val="800"/>
              </a:spcBef>
              <a:spcAft>
                <a:spcPts val="800"/>
              </a:spcAft>
              <a:buClr>
                <a:srgbClr val="000000"/>
              </a:buClr>
              <a:buSzPts val="1200"/>
              <a:buChar char="●"/>
            </a:pPr>
            <a:r>
              <a:rPr lang="en" sz="1200">
                <a:solidFill>
                  <a:srgbClr val="000000"/>
                </a:solidFill>
              </a:rPr>
              <a:t>Speak to your ELC about hosting some seminars on any topic or to get advice on how to make this a tradition in your chapter moving forward.</a:t>
            </a:r>
            <a:endParaRPr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